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98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8"/>
            <a:ext cx="2095500" cy="495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07805" y="1290605"/>
            <a:ext cx="7286625" cy="1188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98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8"/>
            <a:ext cx="2095500" cy="495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54822" y="997076"/>
            <a:ext cx="560514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82625" y="2333434"/>
            <a:ext cx="10163810" cy="6456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3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image" Target="../media/image8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1.png"/><Relationship Id="rId4" Type="http://schemas.openxmlformats.org/officeDocument/2006/relationships/image" Target="../media/image9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7" Type="http://schemas.openxmlformats.org/officeDocument/2006/relationships/image" Target="../media/image91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Relationship Id="rId7" Type="http://schemas.openxmlformats.org/officeDocument/2006/relationships/image" Target="../media/image9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5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103.jp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106.jp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109.jp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110.jpg"/><Relationship Id="rId9" Type="http://schemas.openxmlformats.org/officeDocument/2006/relationships/image" Target="../media/image111.jpg"/><Relationship Id="rId10" Type="http://schemas.openxmlformats.org/officeDocument/2006/relationships/image" Target="../media/image11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4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8712707"/>
            <a:ext cx="10146792" cy="92659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635508"/>
            <a:ext cx="10146792" cy="786079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1125200" y="635508"/>
            <a:ext cx="6515100" cy="9004300"/>
            <a:chOff x="11125200" y="635508"/>
            <a:chExt cx="6515100" cy="90043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5200" y="635508"/>
              <a:ext cx="6515100" cy="789889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200" y="8712708"/>
              <a:ext cx="6515100" cy="92659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2048" y="4154804"/>
              <a:ext cx="914781" cy="98868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7200" y="5398008"/>
              <a:ext cx="4965192" cy="35052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99592" y="7353300"/>
              <a:ext cx="864107" cy="115519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7808" y="850392"/>
              <a:ext cx="5815584" cy="414070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32407" y="1562100"/>
              <a:ext cx="3300984" cy="2997708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274570" y="8979509"/>
            <a:ext cx="20561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>
                <a:latin typeface="Arial"/>
                <a:cs typeface="Arial"/>
              </a:rPr>
              <a:t>2025.01.22.(</a:t>
            </a:r>
            <a:r>
              <a:rPr dirty="0" sz="2300" spc="-10">
                <a:latin typeface="Malgun Gothic"/>
                <a:cs typeface="Malgun Gothic"/>
              </a:rPr>
              <a:t>수</a:t>
            </a:r>
            <a:r>
              <a:rPr dirty="0" sz="2300" spc="-10">
                <a:latin typeface="Arial"/>
                <a:cs typeface="Arial"/>
              </a:rPr>
              <a:t>)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20511" y="8706611"/>
            <a:ext cx="24383" cy="926591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6848347" y="8720792"/>
            <a:ext cx="2736850" cy="839469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algn="ctr" marR="68580">
              <a:lnSpc>
                <a:spcPct val="100000"/>
              </a:lnSpc>
              <a:spcBef>
                <a:spcPts val="540"/>
              </a:spcBef>
            </a:pPr>
            <a:r>
              <a:rPr dirty="0" sz="2300" spc="-10">
                <a:latin typeface="Malgun Gothic"/>
                <a:cs typeface="Malgun Gothic"/>
              </a:rPr>
              <a:t>경북대학교</a:t>
            </a:r>
            <a:endParaRPr sz="23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dirty="0" sz="2300" spc="-10">
                <a:latin typeface="Malgun Gothic"/>
                <a:cs typeface="Malgun Gothic"/>
              </a:rPr>
              <a:t>데이터융복합</a:t>
            </a:r>
            <a:r>
              <a:rPr dirty="0" sz="2300" spc="-165">
                <a:latin typeface="Malgun Gothic"/>
                <a:cs typeface="Malgun Gothic"/>
              </a:rPr>
              <a:t> </a:t>
            </a:r>
            <a:r>
              <a:rPr dirty="0" sz="2300" spc="-25">
                <a:latin typeface="Malgun Gothic"/>
                <a:cs typeface="Malgun Gothic"/>
              </a:rPr>
              <a:t>연구원</a:t>
            </a:r>
            <a:endParaRPr sz="2300">
              <a:latin typeface="Malgun Gothic"/>
              <a:cs typeface="Malgun Gothic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1308" y="1383791"/>
            <a:ext cx="9410700" cy="520750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3000501" y="6122568"/>
            <a:ext cx="5683250" cy="101346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dirty="0" sz="2800" spc="-25">
                <a:latin typeface="Arial"/>
                <a:cs typeface="Arial"/>
              </a:rPr>
              <a:t>KDT-7</a:t>
            </a:r>
            <a:r>
              <a:rPr dirty="0" sz="2800" spc="-25">
                <a:latin typeface="Malgun Gothic"/>
                <a:cs typeface="Malgun Gothic"/>
              </a:rPr>
              <a:t>기</a:t>
            </a:r>
            <a:endParaRPr sz="28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z="2800" spc="-35">
                <a:latin typeface="Malgun Gothic"/>
                <a:cs typeface="Malgun Gothic"/>
              </a:rPr>
              <a:t>김성익</a:t>
            </a:r>
            <a:r>
              <a:rPr dirty="0" sz="2800" spc="-320">
                <a:latin typeface="Malgun Gothic"/>
                <a:cs typeface="Malgun Gothic"/>
              </a:rPr>
              <a:t> </a:t>
            </a:r>
            <a:r>
              <a:rPr dirty="0" sz="2800" spc="-35">
                <a:latin typeface="Malgun Gothic"/>
                <a:cs typeface="Malgun Gothic"/>
              </a:rPr>
              <a:t>신민지</a:t>
            </a:r>
            <a:r>
              <a:rPr dirty="0" sz="2800" spc="-320">
                <a:latin typeface="Malgun Gothic"/>
                <a:cs typeface="Malgun Gothic"/>
              </a:rPr>
              <a:t> </a:t>
            </a:r>
            <a:r>
              <a:rPr dirty="0" sz="2800" spc="-35">
                <a:latin typeface="Malgun Gothic"/>
                <a:cs typeface="Malgun Gothic"/>
              </a:rPr>
              <a:t>이준혁</a:t>
            </a:r>
            <a:r>
              <a:rPr dirty="0" sz="2800" spc="-320">
                <a:latin typeface="Malgun Gothic"/>
                <a:cs typeface="Malgun Gothic"/>
              </a:rPr>
              <a:t> </a:t>
            </a:r>
            <a:r>
              <a:rPr dirty="0" sz="2800" spc="-35">
                <a:latin typeface="Malgun Gothic"/>
                <a:cs typeface="Malgun Gothic"/>
              </a:rPr>
              <a:t>이청하</a:t>
            </a:r>
            <a:r>
              <a:rPr dirty="0" sz="2800" spc="-305">
                <a:latin typeface="Malgun Gothic"/>
                <a:cs typeface="Malgun Gothic"/>
              </a:rPr>
              <a:t> </a:t>
            </a:r>
            <a:r>
              <a:rPr dirty="0" sz="2800" spc="-25">
                <a:latin typeface="Malgun Gothic"/>
                <a:cs typeface="Malgun Gothic"/>
              </a:rPr>
              <a:t>지혜미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785617" y="4366005"/>
            <a:ext cx="6075045" cy="13823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900" b="0">
                <a:latin typeface="Malgun Gothic"/>
                <a:cs typeface="Malgun Gothic"/>
              </a:rPr>
              <a:t>데이터</a:t>
            </a:r>
            <a:r>
              <a:rPr dirty="0" sz="8900" spc="-20" b="0">
                <a:latin typeface="Malgun Gothic"/>
                <a:cs typeface="Malgun Gothic"/>
              </a:rPr>
              <a:t> </a:t>
            </a:r>
            <a:r>
              <a:rPr dirty="0" sz="8900" spc="-25" b="0">
                <a:latin typeface="Malgun Gothic"/>
                <a:cs typeface="Malgun Gothic"/>
              </a:rPr>
              <a:t>분석</a:t>
            </a:r>
            <a:endParaRPr sz="8900">
              <a:latin typeface="Malgun Gothic"/>
              <a:cs typeface="Malgun Gothic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705100" y="3055366"/>
            <a:ext cx="6286500" cy="3181350"/>
            <a:chOff x="2705100" y="3055366"/>
            <a:chExt cx="6286500" cy="3181350"/>
          </a:xfrm>
        </p:grpSpPr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05100" y="6121909"/>
              <a:ext cx="6286500" cy="11429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27222" y="3055366"/>
              <a:ext cx="914793" cy="988567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12985750" y="8829852"/>
            <a:ext cx="23774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libri"/>
                <a:cs typeface="Calibri"/>
              </a:rPr>
              <a:t>MINI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PROJECT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02.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발생원인별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연도별</a:t>
            </a:r>
            <a:r>
              <a:rPr dirty="0" spc="-305"/>
              <a:t> </a:t>
            </a:r>
            <a:r>
              <a:rPr dirty="0" spc="-25"/>
              <a:t>산불</a:t>
            </a:r>
            <a:r>
              <a:rPr dirty="0" spc="-315"/>
              <a:t> </a:t>
            </a:r>
            <a:r>
              <a:rPr dirty="0" spc="-25"/>
              <a:t>빈도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12150852" y="5504688"/>
            <a:ext cx="5215255" cy="3131820"/>
            <a:chOff x="12150852" y="5504688"/>
            <a:chExt cx="5215255" cy="3131820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0852" y="5504688"/>
              <a:ext cx="5215128" cy="313182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2285726" y="8497061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1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699504" y="2154935"/>
            <a:ext cx="5217160" cy="3131820"/>
            <a:chOff x="6699504" y="2154935"/>
            <a:chExt cx="5217160" cy="3131820"/>
          </a:xfrm>
        </p:grpSpPr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9504" y="2154935"/>
              <a:ext cx="5216652" cy="313182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762750" y="5186933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0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12156947" y="2154935"/>
            <a:ext cx="5217160" cy="3131820"/>
            <a:chOff x="12156947" y="2154935"/>
            <a:chExt cx="5217160" cy="3131820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56947" y="2154935"/>
              <a:ext cx="5216652" cy="313182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2285725" y="5150357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1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6699504" y="5504688"/>
            <a:ext cx="5217160" cy="3119755"/>
            <a:chOff x="6699504" y="5504688"/>
            <a:chExt cx="5217160" cy="3119755"/>
          </a:xfrm>
        </p:grpSpPr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9504" y="5504688"/>
              <a:ext cx="5216652" cy="311962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6794754" y="8497061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0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02.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발생원인별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연도별</a:t>
            </a:r>
            <a:r>
              <a:rPr dirty="0" spc="-305"/>
              <a:t> </a:t>
            </a:r>
            <a:r>
              <a:rPr dirty="0" spc="-25"/>
              <a:t>산불</a:t>
            </a:r>
            <a:r>
              <a:rPr dirty="0" spc="-315"/>
              <a:t> </a:t>
            </a:r>
            <a:r>
              <a:rPr dirty="0" spc="-25"/>
              <a:t>빈도</a:t>
            </a:r>
          </a:p>
        </p:txBody>
      </p:sp>
      <p:grpSp>
        <p:nvGrpSpPr>
          <p:cNvPr id="12" name="object 12" descr=""/>
          <p:cNvGrpSpPr/>
          <p:nvPr/>
        </p:nvGrpSpPr>
        <p:grpSpPr>
          <a:xfrm>
            <a:off x="6618731" y="3726179"/>
            <a:ext cx="5215255" cy="3131820"/>
            <a:chOff x="6618731" y="3726179"/>
            <a:chExt cx="5215255" cy="3131820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8731" y="3726179"/>
              <a:ext cx="5215128" cy="313182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681977" y="6784085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0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2025883" y="3721608"/>
            <a:ext cx="5408930" cy="3131820"/>
            <a:chOff x="12025883" y="3721608"/>
            <a:chExt cx="5408930" cy="3131820"/>
          </a:xfrm>
        </p:grpSpPr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5883" y="3721608"/>
              <a:ext cx="5408676" cy="313182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2115037" y="6713982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0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02.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3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계절별</a:t>
            </a:r>
            <a:r>
              <a:rPr dirty="0" spc="-305"/>
              <a:t> </a:t>
            </a:r>
            <a:r>
              <a:rPr dirty="0" spc="-25"/>
              <a:t>산불</a:t>
            </a:r>
            <a:r>
              <a:rPr dirty="0" spc="-315"/>
              <a:t> </a:t>
            </a:r>
            <a:r>
              <a:rPr dirty="0" spc="-25"/>
              <a:t>빈도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25640" y="2799588"/>
            <a:ext cx="4687824" cy="468782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213335" y="2799588"/>
            <a:ext cx="4689348" cy="468782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174800" y="3600144"/>
            <a:ext cx="4383405" cy="3225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발생원인별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  <a:p>
            <a:pPr marL="1240790">
              <a:lnSpc>
                <a:spcPct val="100000"/>
              </a:lnSpc>
              <a:spcBef>
                <a:spcPts val="5010"/>
              </a:spcBef>
            </a:pPr>
            <a:r>
              <a:rPr dirty="0" sz="2000" b="1">
                <a:solidFill>
                  <a:srgbClr val="006FC0"/>
                </a:solidFill>
                <a:latin typeface="Malgun Gothic"/>
                <a:cs typeface="Malgun Gothic"/>
              </a:rPr>
              <a:t>상위</a:t>
            </a:r>
            <a:r>
              <a:rPr dirty="0" sz="2000" spc="-165" b="1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006FC0"/>
                </a:solidFill>
                <a:latin typeface="Arial"/>
                <a:cs typeface="Arial"/>
              </a:rPr>
              <a:t>10</a:t>
            </a:r>
            <a:r>
              <a:rPr dirty="0" sz="2000" b="1">
                <a:solidFill>
                  <a:srgbClr val="006FC0"/>
                </a:solidFill>
                <a:latin typeface="Malgun Gothic"/>
                <a:cs typeface="Malgun Gothic"/>
              </a:rPr>
              <a:t>개</a:t>
            </a:r>
            <a:r>
              <a:rPr dirty="0" sz="2000" spc="-165" b="1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2000" spc="-25" b="1">
                <a:solidFill>
                  <a:srgbClr val="006FC0"/>
                </a:solidFill>
                <a:latin typeface="Malgun Gothic"/>
                <a:cs typeface="Malgun Gothic"/>
              </a:rPr>
              <a:t>추출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02.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발생원인별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3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계절별</a:t>
            </a:r>
            <a:r>
              <a:rPr dirty="0" spc="-305"/>
              <a:t> </a:t>
            </a:r>
            <a:r>
              <a:rPr dirty="0" spc="-25"/>
              <a:t>산불</a:t>
            </a:r>
            <a:r>
              <a:rPr dirty="0" spc="-315"/>
              <a:t> </a:t>
            </a:r>
            <a:r>
              <a:rPr dirty="0" spc="-25"/>
              <a:t>빈도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90588" y="2656332"/>
            <a:ext cx="4687824" cy="468782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213335" y="2656332"/>
            <a:ext cx="4689348" cy="46878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1500" y="736091"/>
            <a:ext cx="17068800" cy="8936990"/>
            <a:chOff x="571500" y="736091"/>
            <a:chExt cx="17068800" cy="89369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736091"/>
              <a:ext cx="17068800" cy="257682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8291" y="1143000"/>
              <a:ext cx="2578607" cy="5905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" y="3538791"/>
              <a:ext cx="17068800" cy="61340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76442" y="1668272"/>
            <a:ext cx="7149465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b="0">
                <a:latin typeface="Malgun Gothic"/>
                <a:cs typeface="Malgun Gothic"/>
              </a:rPr>
              <a:t>산불</a:t>
            </a:r>
            <a:r>
              <a:rPr dirty="0" sz="6500" spc="-825" b="0">
                <a:latin typeface="Malgun Gothic"/>
                <a:cs typeface="Malgun Gothic"/>
              </a:rPr>
              <a:t> </a:t>
            </a:r>
            <a:r>
              <a:rPr dirty="0" sz="6500" b="0">
                <a:latin typeface="Malgun Gothic"/>
                <a:cs typeface="Malgun Gothic"/>
              </a:rPr>
              <a:t>발생원인</a:t>
            </a:r>
            <a:r>
              <a:rPr dirty="0" sz="6500" spc="-819" b="0">
                <a:latin typeface="Malgun Gothic"/>
                <a:cs typeface="Malgun Gothic"/>
              </a:rPr>
              <a:t> </a:t>
            </a:r>
            <a:r>
              <a:rPr dirty="0" sz="6500" spc="-20" b="0">
                <a:latin typeface="Calibri"/>
                <a:cs typeface="Calibri"/>
              </a:rPr>
              <a:t>TOP5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240779" y="963167"/>
            <a:ext cx="3957954" cy="3702050"/>
            <a:chOff x="6240779" y="963167"/>
            <a:chExt cx="3957954" cy="370205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0779" y="3941063"/>
              <a:ext cx="647700" cy="7239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3107" y="963167"/>
              <a:ext cx="2095500" cy="4953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566784" y="1047369"/>
            <a:ext cx="115760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02.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240779" y="5027676"/>
            <a:ext cx="649605" cy="4055745"/>
            <a:chOff x="6240779" y="5027676"/>
            <a:chExt cx="649605" cy="405574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0779" y="5027676"/>
              <a:ext cx="647700" cy="7239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2303" y="6135624"/>
              <a:ext cx="647700" cy="7239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0779" y="8359140"/>
              <a:ext cx="647700" cy="7239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0779" y="7304532"/>
              <a:ext cx="647700" cy="72390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7288148" y="4100321"/>
            <a:ext cx="203771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algun Gothic"/>
                <a:cs typeface="Malgun Gothic"/>
              </a:rPr>
              <a:t>입산자</a:t>
            </a:r>
            <a:r>
              <a:rPr dirty="0" sz="3000" spc="-220">
                <a:latin typeface="Malgun Gothic"/>
                <a:cs typeface="Malgun Gothic"/>
              </a:rPr>
              <a:t> </a:t>
            </a:r>
            <a:r>
              <a:rPr dirty="0" sz="3000" spc="-25">
                <a:latin typeface="Malgun Gothic"/>
                <a:cs typeface="Malgun Gothic"/>
              </a:rPr>
              <a:t>실화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618726" y="4100321"/>
            <a:ext cx="13589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"/>
                <a:cs typeface="Arial"/>
              </a:rPr>
              <a:t>1,779</a:t>
            </a:r>
            <a:r>
              <a:rPr dirty="0" sz="3000" spc="-10">
                <a:latin typeface="Malgun Gothic"/>
                <a:cs typeface="Malgun Gothic"/>
              </a:rPr>
              <a:t>건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618726" y="5226558"/>
            <a:ext cx="13589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"/>
                <a:cs typeface="Arial"/>
              </a:rPr>
              <a:t>1,057</a:t>
            </a:r>
            <a:r>
              <a:rPr dirty="0" sz="3000" spc="-10">
                <a:latin typeface="Malgun Gothic"/>
                <a:cs typeface="Malgun Gothic"/>
              </a:rPr>
              <a:t>건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936606" y="6336284"/>
            <a:ext cx="10420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0">
                <a:latin typeface="Arial"/>
                <a:cs typeface="Arial"/>
              </a:rPr>
              <a:t>769</a:t>
            </a:r>
            <a:r>
              <a:rPr dirty="0" sz="3000" spc="-20">
                <a:latin typeface="Malgun Gothic"/>
                <a:cs typeface="Malgun Gothic"/>
              </a:rPr>
              <a:t>건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274179" y="8552510"/>
            <a:ext cx="21443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9060" algn="l"/>
              </a:tabLst>
            </a:pPr>
            <a:r>
              <a:rPr dirty="0" sz="3000" spc="-25">
                <a:latin typeface="Malgun Gothic"/>
                <a:cs typeface="Malgun Gothic"/>
              </a:rPr>
              <a:t>건축물</a:t>
            </a:r>
            <a:r>
              <a:rPr dirty="0" sz="3000">
                <a:latin typeface="Malgun Gothic"/>
                <a:cs typeface="Malgun Gothic"/>
              </a:rPr>
              <a:t>	</a:t>
            </a:r>
            <a:r>
              <a:rPr dirty="0" sz="3000" spc="-25">
                <a:latin typeface="Malgun Gothic"/>
                <a:cs typeface="Malgun Gothic"/>
              </a:rPr>
              <a:t>화재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924668" y="8552510"/>
            <a:ext cx="1042669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0">
                <a:latin typeface="Arial"/>
                <a:cs typeface="Arial"/>
              </a:rPr>
              <a:t>153</a:t>
            </a:r>
            <a:r>
              <a:rPr dirty="0" sz="3000" spc="-20">
                <a:latin typeface="Malgun Gothic"/>
                <a:cs typeface="Malgun Gothic"/>
              </a:rPr>
              <a:t>건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241793" y="5226558"/>
            <a:ext cx="2166620" cy="268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Malgun Gothic"/>
                <a:cs typeface="Malgun Gothic"/>
              </a:rPr>
              <a:t>쓰레기</a:t>
            </a:r>
            <a:r>
              <a:rPr dirty="0" sz="3000" spc="-220">
                <a:latin typeface="Malgun Gothic"/>
                <a:cs typeface="Malgun Gothic"/>
              </a:rPr>
              <a:t> </a:t>
            </a:r>
            <a:r>
              <a:rPr dirty="0" sz="3000" spc="-25">
                <a:latin typeface="Malgun Gothic"/>
                <a:cs typeface="Malgun Gothic"/>
              </a:rPr>
              <a:t>소각</a:t>
            </a:r>
            <a:endParaRPr sz="3000">
              <a:latin typeface="Malgun Gothic"/>
              <a:cs typeface="Malgun Gothic"/>
            </a:endParaRPr>
          </a:p>
          <a:p>
            <a:pPr marL="34925" marR="5080" indent="-22860">
              <a:lnSpc>
                <a:spcPct val="238499"/>
              </a:lnSpc>
              <a:spcBef>
                <a:spcPts val="150"/>
              </a:spcBef>
              <a:tabLst>
                <a:tab pos="1199515" algn="l"/>
                <a:tab pos="1391285" algn="l"/>
              </a:tabLst>
            </a:pPr>
            <a:r>
              <a:rPr dirty="0" sz="3000">
                <a:latin typeface="Malgun Gothic"/>
                <a:cs typeface="Malgun Gothic"/>
              </a:rPr>
              <a:t>원</a:t>
            </a:r>
            <a:r>
              <a:rPr dirty="0" sz="3000" spc="-215">
                <a:latin typeface="Malgun Gothic"/>
                <a:cs typeface="Malgun Gothic"/>
              </a:rPr>
              <a:t> </a:t>
            </a:r>
            <a:r>
              <a:rPr dirty="0" sz="3000" spc="-50">
                <a:latin typeface="Malgun Gothic"/>
                <a:cs typeface="Malgun Gothic"/>
              </a:rPr>
              <a:t>인</a:t>
            </a:r>
            <a:r>
              <a:rPr dirty="0" sz="3000">
                <a:latin typeface="Malgun Gothic"/>
                <a:cs typeface="Malgun Gothic"/>
              </a:rPr>
              <a:t>	미</a:t>
            </a:r>
            <a:r>
              <a:rPr dirty="0" sz="3000" spc="-215">
                <a:latin typeface="Malgun Gothic"/>
                <a:cs typeface="Malgun Gothic"/>
              </a:rPr>
              <a:t> </a:t>
            </a:r>
            <a:r>
              <a:rPr dirty="0" sz="3000" spc="-50">
                <a:latin typeface="Malgun Gothic"/>
                <a:cs typeface="Malgun Gothic"/>
              </a:rPr>
              <a:t>상 </a:t>
            </a:r>
            <a:r>
              <a:rPr dirty="0" sz="3000" spc="-25">
                <a:latin typeface="Malgun Gothic"/>
                <a:cs typeface="Malgun Gothic"/>
              </a:rPr>
              <a:t>담뱃불</a:t>
            </a:r>
            <a:r>
              <a:rPr dirty="0" sz="3000">
                <a:latin typeface="Malgun Gothic"/>
                <a:cs typeface="Malgun Gothic"/>
              </a:rPr>
              <a:t>		</a:t>
            </a:r>
            <a:r>
              <a:rPr dirty="0" sz="3000" spc="-25">
                <a:latin typeface="Malgun Gothic"/>
                <a:cs typeface="Malgun Gothic"/>
              </a:rPr>
              <a:t>실화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914635" y="7426832"/>
            <a:ext cx="10420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0">
                <a:latin typeface="Arial"/>
                <a:cs typeface="Arial"/>
              </a:rPr>
              <a:t>236</a:t>
            </a:r>
            <a:r>
              <a:rPr dirty="0" sz="3000" spc="-20">
                <a:latin typeface="Malgun Gothic"/>
                <a:cs typeface="Malgun Gothic"/>
              </a:rPr>
              <a:t>건</a:t>
            </a:r>
            <a:endParaRPr sz="3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426708" y="736091"/>
            <a:ext cx="11201400" cy="8953500"/>
            <a:chOff x="6426708" y="736091"/>
            <a:chExt cx="11201400" cy="89535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6708" y="736091"/>
              <a:ext cx="11201400" cy="8953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9500" y="5131307"/>
              <a:ext cx="1397507" cy="1395984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03.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13738" y="2475290"/>
            <a:ext cx="3329940" cy="3414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10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피해규모 </a:t>
            </a:r>
            <a:r>
              <a:rPr dirty="0" sz="6500" spc="-25">
                <a:latin typeface="Malgun Gothic"/>
                <a:cs typeface="Malgun Gothic"/>
              </a:rPr>
              <a:t>데이터 분석</a:t>
            </a:r>
            <a:endParaRPr sz="65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44430" y="1353978"/>
            <a:ext cx="4661535" cy="1188085"/>
          </a:xfrm>
          <a:prstGeom prst="rect"/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3900" b="0">
                <a:latin typeface="Malgun Gothic"/>
                <a:cs typeface="Malgun Gothic"/>
              </a:rPr>
              <a:t>산불</a:t>
            </a:r>
            <a:r>
              <a:rPr dirty="0" sz="3900" spc="-484" b="0">
                <a:latin typeface="Malgun Gothic"/>
                <a:cs typeface="Malgun Gothic"/>
              </a:rPr>
              <a:t> </a:t>
            </a:r>
            <a:r>
              <a:rPr dirty="0" sz="3900" b="0">
                <a:latin typeface="Malgun Gothic"/>
                <a:cs typeface="Malgun Gothic"/>
              </a:rPr>
              <a:t>피해</a:t>
            </a:r>
            <a:r>
              <a:rPr dirty="0" sz="3900" spc="-484" b="0">
                <a:latin typeface="Malgun Gothic"/>
                <a:cs typeface="Malgun Gothic"/>
              </a:rPr>
              <a:t> </a:t>
            </a:r>
            <a:r>
              <a:rPr dirty="0" sz="3900" b="0">
                <a:latin typeface="Malgun Gothic"/>
                <a:cs typeface="Malgun Gothic"/>
              </a:rPr>
              <a:t>면적</a:t>
            </a:r>
            <a:r>
              <a:rPr dirty="0" sz="2600" b="0">
                <a:latin typeface="Calibri"/>
                <a:cs typeface="Calibri"/>
              </a:rPr>
              <a:t>(</a:t>
            </a:r>
            <a:r>
              <a:rPr dirty="0" sz="2600" b="0">
                <a:latin typeface="Malgun Gothic"/>
                <a:cs typeface="Malgun Gothic"/>
              </a:rPr>
              <a:t>단위</a:t>
            </a:r>
            <a:r>
              <a:rPr dirty="0" sz="2600" b="0">
                <a:latin typeface="Calibri"/>
                <a:cs typeface="Calibri"/>
              </a:rPr>
              <a:t>,</a:t>
            </a:r>
            <a:r>
              <a:rPr dirty="0" sz="2600" spc="-25" b="0">
                <a:latin typeface="Calibri"/>
                <a:cs typeface="Calibri"/>
              </a:rPr>
              <a:t> ha)</a:t>
            </a:r>
            <a:endParaRPr sz="2600">
              <a:latin typeface="Calibri"/>
              <a:cs typeface="Calibri"/>
            </a:endParaRPr>
          </a:p>
          <a:p>
            <a:pPr marL="2265045">
              <a:lnSpc>
                <a:spcPct val="100000"/>
              </a:lnSpc>
              <a:spcBef>
                <a:spcPts val="545"/>
              </a:spcBef>
            </a:pPr>
            <a:r>
              <a:rPr dirty="0" sz="2600" b="0">
                <a:latin typeface="Arial"/>
                <a:cs typeface="Arial"/>
              </a:rPr>
              <a:t>(1ha</a:t>
            </a:r>
            <a:r>
              <a:rPr dirty="0" sz="2600" spc="-10" b="0">
                <a:latin typeface="Arial"/>
                <a:cs typeface="Arial"/>
              </a:rPr>
              <a:t> = </a:t>
            </a:r>
            <a:r>
              <a:rPr dirty="0" sz="2600" spc="-20" b="0">
                <a:latin typeface="Arial"/>
                <a:cs typeface="Arial"/>
              </a:rPr>
              <a:t>10,000</a:t>
            </a:r>
            <a:r>
              <a:rPr dirty="0" sz="2600" spc="-25" b="0">
                <a:latin typeface="Segoe UI Symbol"/>
                <a:cs typeface="Segoe UI Symbol"/>
              </a:rPr>
              <a:t>㎡</a:t>
            </a:r>
            <a:r>
              <a:rPr dirty="0" sz="2600" spc="-50" b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8907" y="1333500"/>
            <a:ext cx="710183" cy="78790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2791" y="6693407"/>
            <a:ext cx="4724400" cy="333908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03464" y="2871216"/>
            <a:ext cx="3102864" cy="74218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965185" y="3697384"/>
            <a:ext cx="3033395" cy="1433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28200"/>
              </a:lnSpc>
              <a:spcBef>
                <a:spcPts val="105"/>
              </a:spcBef>
            </a:pPr>
            <a:r>
              <a:rPr dirty="0" sz="2400" spc="-10">
                <a:latin typeface="Malgun Gothic"/>
                <a:cs typeface="Malgun Gothic"/>
              </a:rPr>
              <a:t>최소</a:t>
            </a:r>
            <a:r>
              <a:rPr dirty="0" sz="2400" spc="-310">
                <a:latin typeface="Malgun Gothic"/>
                <a:cs typeface="Malgun Gothic"/>
              </a:rPr>
              <a:t> </a:t>
            </a:r>
            <a:r>
              <a:rPr dirty="0" sz="2400" spc="-10">
                <a:latin typeface="Malgun Gothic"/>
                <a:cs typeface="Malgun Gothic"/>
              </a:rPr>
              <a:t>피해</a:t>
            </a:r>
            <a:r>
              <a:rPr dirty="0" sz="2400" spc="-310">
                <a:latin typeface="Malgun Gothic"/>
                <a:cs typeface="Malgun Gothic"/>
              </a:rPr>
              <a:t> </a:t>
            </a:r>
            <a:r>
              <a:rPr dirty="0" sz="2400" spc="-15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0.01</a:t>
            </a:r>
            <a:r>
              <a:rPr dirty="0" sz="2400" spc="-5">
                <a:latin typeface="Calibri"/>
                <a:cs typeface="Calibri"/>
              </a:rPr>
              <a:t> = </a:t>
            </a:r>
            <a:r>
              <a:rPr dirty="0" sz="2400" spc="-10">
                <a:latin typeface="Calibri"/>
                <a:cs typeface="Calibri"/>
              </a:rPr>
              <a:t>100</a:t>
            </a:r>
            <a:r>
              <a:rPr dirty="0" sz="2400" spc="-50">
                <a:latin typeface="Segoe UI Symbol"/>
                <a:cs typeface="Segoe UI Symbol"/>
              </a:rPr>
              <a:t>㎡ </a:t>
            </a:r>
            <a:r>
              <a:rPr dirty="0" sz="2400">
                <a:latin typeface="Malgun Gothic"/>
                <a:cs typeface="Malgun Gothic"/>
              </a:rPr>
              <a:t>최대</a:t>
            </a:r>
            <a:r>
              <a:rPr dirty="0" sz="2400" spc="-31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피해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 spc="-30">
                <a:latin typeface="Calibri"/>
                <a:cs typeface="Calibri"/>
              </a:rPr>
              <a:t>: </a:t>
            </a:r>
            <a:r>
              <a:rPr dirty="0" sz="2400">
                <a:latin typeface="Calibri"/>
                <a:cs typeface="Calibri"/>
              </a:rPr>
              <a:t>16,301.98</a:t>
            </a:r>
            <a:r>
              <a:rPr dirty="0" sz="2400" spc="-35">
                <a:latin typeface="Calibri"/>
                <a:cs typeface="Calibri"/>
              </a:rPr>
              <a:t> =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163,019,800</a:t>
            </a:r>
            <a:r>
              <a:rPr dirty="0" sz="2400" spc="-50">
                <a:latin typeface="Segoe UI Symbol"/>
                <a:cs typeface="Segoe UI Symbol"/>
              </a:rPr>
              <a:t>㎡</a:t>
            </a:r>
            <a:endParaRPr sz="2400">
              <a:latin typeface="Segoe UI Symbol"/>
              <a:cs typeface="Segoe UI Symbo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64083" y="2831592"/>
            <a:ext cx="3102864" cy="74066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805798" y="3000502"/>
            <a:ext cx="7104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2740" algn="l"/>
              </a:tabLst>
            </a:pPr>
            <a:r>
              <a:rPr dirty="0" sz="2400">
                <a:latin typeface="Malgun Gothic"/>
                <a:cs typeface="Malgun Gothic"/>
              </a:rPr>
              <a:t>산불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피해</a:t>
            </a:r>
            <a:r>
              <a:rPr dirty="0" sz="2400">
                <a:latin typeface="Malgun Gothic"/>
                <a:cs typeface="Malgun Gothic"/>
              </a:rPr>
              <a:t>	피해</a:t>
            </a:r>
            <a:r>
              <a:rPr dirty="0" sz="2400" spc="-31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규모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데이터</a:t>
            </a:r>
            <a:r>
              <a:rPr dirty="0" sz="2400" spc="-320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분할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254355" y="3833876"/>
            <a:ext cx="3134995" cy="96456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15"/>
              </a:spcBef>
            </a:pPr>
            <a:r>
              <a:rPr dirty="0" sz="2400">
                <a:latin typeface="Calibri"/>
                <a:cs typeface="Calibri"/>
              </a:rPr>
              <a:t>0~199ha,</a:t>
            </a:r>
            <a:r>
              <a:rPr dirty="0" sz="2400" spc="-10">
                <a:latin typeface="Calibri"/>
                <a:cs typeface="Calibri"/>
              </a:rPr>
              <a:t> 200~399ha,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dirty="0" sz="2400">
                <a:latin typeface="Calibri"/>
                <a:cs typeface="Calibri"/>
              </a:rPr>
              <a:t>400~599ha,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…..,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1000ha~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03464" y="6236208"/>
            <a:ext cx="3102864" cy="740663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7684769" y="6383223"/>
            <a:ext cx="3668395" cy="204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347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Malgun Gothic"/>
                <a:cs typeface="Malgun Gothic"/>
              </a:rPr>
              <a:t>추가</a:t>
            </a:r>
            <a:r>
              <a:rPr dirty="0" sz="2400" spc="-295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분석</a:t>
            </a:r>
            <a:endParaRPr sz="2400">
              <a:latin typeface="Malgun Gothic"/>
              <a:cs typeface="Malgun Gothic"/>
            </a:endParaRPr>
          </a:p>
          <a:p>
            <a:pPr marL="888365" indent="-380365">
              <a:lnSpc>
                <a:spcPct val="100000"/>
              </a:lnSpc>
              <a:spcBef>
                <a:spcPts val="2735"/>
              </a:spcBef>
              <a:buFont typeface="Calibri"/>
              <a:buAutoNum type="arabicPeriod"/>
              <a:tabLst>
                <a:tab pos="888365" algn="l"/>
              </a:tabLst>
            </a:pPr>
            <a:r>
              <a:rPr dirty="0" sz="2400">
                <a:latin typeface="Malgun Gothic"/>
                <a:cs typeface="Malgun Gothic"/>
              </a:rPr>
              <a:t>같은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면적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피해량</a:t>
            </a:r>
            <a:endParaRPr sz="2400">
              <a:latin typeface="Malgun Gothic"/>
              <a:cs typeface="Malgun Gothic"/>
            </a:endParaRPr>
          </a:p>
          <a:p>
            <a:pPr algn="r" marL="380365" marR="5080" indent="-38036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380365" algn="l"/>
              </a:tabLst>
            </a:pPr>
            <a:r>
              <a:rPr dirty="0" sz="2400">
                <a:latin typeface="Calibri"/>
                <a:cs typeface="Calibri"/>
              </a:rPr>
              <a:t>1000ha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Malgun Gothic"/>
                <a:cs typeface="Malgun Gothic"/>
              </a:rPr>
              <a:t>이상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발생한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 spc="-35">
                <a:latin typeface="Malgun Gothic"/>
                <a:cs typeface="Malgun Gothic"/>
              </a:rPr>
              <a:t>피해</a:t>
            </a:r>
            <a:endParaRPr sz="2400">
              <a:latin typeface="Malgun Gothic"/>
              <a:cs typeface="Malgun Gothic"/>
            </a:endParaRPr>
          </a:p>
          <a:p>
            <a:pPr algn="r" marR="33655">
              <a:lnSpc>
                <a:spcPct val="100000"/>
              </a:lnSpc>
              <a:spcBef>
                <a:spcPts val="805"/>
              </a:spcBef>
            </a:pPr>
            <a:r>
              <a:rPr dirty="0" sz="2400">
                <a:latin typeface="Calibri"/>
                <a:cs typeface="Calibri"/>
              </a:rPr>
              <a:t>2019,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2020,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2022,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2023</a:t>
            </a:r>
            <a:r>
              <a:rPr dirty="0" sz="2400" spc="-20">
                <a:latin typeface="Malgun Gothic"/>
                <a:cs typeface="Malgun Gothic"/>
              </a:rPr>
              <a:t>년</a:t>
            </a:r>
            <a:endParaRPr sz="2400">
              <a:latin typeface="Malgun Gothic"/>
              <a:cs typeface="Malgun Gothic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64083" y="6234684"/>
            <a:ext cx="3102864" cy="740663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13357987" y="6222238"/>
            <a:ext cx="2138045" cy="73469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700" marR="5080" indent="112395">
              <a:lnSpc>
                <a:spcPct val="102200"/>
              </a:lnSpc>
              <a:spcBef>
                <a:spcPts val="40"/>
              </a:spcBef>
            </a:pPr>
            <a:r>
              <a:rPr dirty="0" sz="2300">
                <a:latin typeface="Malgun Gothic"/>
                <a:cs typeface="Malgun Gothic"/>
              </a:rPr>
              <a:t>산불</a:t>
            </a:r>
            <a:r>
              <a:rPr dirty="0" sz="2300" spc="-295">
                <a:latin typeface="Malgun Gothic"/>
                <a:cs typeface="Malgun Gothic"/>
              </a:rPr>
              <a:t> </a:t>
            </a:r>
            <a:r>
              <a:rPr dirty="0" sz="2300">
                <a:latin typeface="Malgun Gothic"/>
                <a:cs typeface="Malgun Gothic"/>
              </a:rPr>
              <a:t>피해</a:t>
            </a:r>
            <a:r>
              <a:rPr dirty="0" sz="2300" spc="-295">
                <a:latin typeface="Malgun Gothic"/>
                <a:cs typeface="Malgun Gothic"/>
              </a:rPr>
              <a:t> </a:t>
            </a:r>
            <a:r>
              <a:rPr dirty="0" sz="2300" spc="-25">
                <a:latin typeface="Malgun Gothic"/>
                <a:cs typeface="Malgun Gothic"/>
              </a:rPr>
              <a:t>면적 </a:t>
            </a:r>
            <a:r>
              <a:rPr dirty="0" sz="2300">
                <a:latin typeface="Malgun Gothic"/>
                <a:cs typeface="Malgun Gothic"/>
              </a:rPr>
              <a:t>데이터의</a:t>
            </a:r>
            <a:r>
              <a:rPr dirty="0" sz="2300" spc="-305">
                <a:latin typeface="Malgun Gothic"/>
                <a:cs typeface="Malgun Gothic"/>
              </a:rPr>
              <a:t> </a:t>
            </a:r>
            <a:r>
              <a:rPr dirty="0" sz="2300" spc="-25">
                <a:latin typeface="Malgun Gothic"/>
                <a:cs typeface="Malgun Gothic"/>
              </a:rPr>
              <a:t>한계점</a:t>
            </a:r>
            <a:endParaRPr sz="2300">
              <a:latin typeface="Malgun Gothic"/>
              <a:cs typeface="Malgun Gothic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44300" y="5359908"/>
            <a:ext cx="787907" cy="87630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51192" y="2679192"/>
            <a:ext cx="9715500" cy="25907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12181713" y="7331864"/>
            <a:ext cx="5252085" cy="1899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3700" marR="73660" indent="-381000">
              <a:lnSpc>
                <a:spcPct val="128299"/>
              </a:lnSpc>
              <a:spcBef>
                <a:spcPts val="95"/>
              </a:spcBef>
              <a:buFont typeface="Calibri"/>
              <a:buAutoNum type="arabicPeriod"/>
              <a:tabLst>
                <a:tab pos="393700" algn="l"/>
              </a:tabLst>
            </a:pPr>
            <a:r>
              <a:rPr dirty="0" sz="2400">
                <a:latin typeface="Malgun Gothic"/>
                <a:cs typeface="Malgun Gothic"/>
              </a:rPr>
              <a:t>종속변수가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아닌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독립변수로</a:t>
            </a:r>
            <a:r>
              <a:rPr dirty="0" sz="2400" spc="-320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독자적 </a:t>
            </a:r>
            <a:r>
              <a:rPr dirty="0" sz="2400" spc="-10">
                <a:latin typeface="Malgun Gothic"/>
                <a:cs typeface="Malgun Gothic"/>
              </a:rPr>
              <a:t>분석이</a:t>
            </a:r>
            <a:r>
              <a:rPr dirty="0" sz="2400" spc="-295">
                <a:latin typeface="Malgun Gothic"/>
                <a:cs typeface="Malgun Gothic"/>
              </a:rPr>
              <a:t> </a:t>
            </a:r>
            <a:r>
              <a:rPr dirty="0" sz="2400" spc="-10">
                <a:latin typeface="Malgun Gothic"/>
                <a:cs typeface="Malgun Gothic"/>
              </a:rPr>
              <a:t>거의</a:t>
            </a:r>
            <a:r>
              <a:rPr dirty="0" sz="2400" spc="-290">
                <a:latin typeface="Malgun Gothic"/>
                <a:cs typeface="Malgun Gothic"/>
              </a:rPr>
              <a:t> </a:t>
            </a:r>
            <a:r>
              <a:rPr dirty="0" sz="2400" spc="-10">
                <a:latin typeface="Malgun Gothic"/>
                <a:cs typeface="Malgun Gothic"/>
              </a:rPr>
              <a:t>불가능함</a:t>
            </a:r>
            <a:r>
              <a:rPr dirty="0" sz="2400" spc="-1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93700" marR="5080" indent="-381000">
              <a:lnSpc>
                <a:spcPct val="127899"/>
              </a:lnSpc>
              <a:spcBef>
                <a:spcPts val="5"/>
              </a:spcBef>
              <a:buAutoNum type="arabicPeriod"/>
              <a:tabLst>
                <a:tab pos="393700" algn="l"/>
                <a:tab pos="461645" algn="l"/>
              </a:tabLst>
            </a:pPr>
            <a:r>
              <a:rPr dirty="0" sz="2400">
                <a:latin typeface="Calibri"/>
                <a:cs typeface="Calibri"/>
              </a:rPr>
              <a:t>	</a:t>
            </a:r>
            <a:r>
              <a:rPr dirty="0" sz="2400">
                <a:latin typeface="Malgun Gothic"/>
                <a:cs typeface="Malgun Gothic"/>
              </a:rPr>
              <a:t>다른</a:t>
            </a:r>
            <a:r>
              <a:rPr dirty="0" sz="2400" spc="-31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변수와</a:t>
            </a:r>
            <a:r>
              <a:rPr dirty="0" sz="2400" spc="-31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비교하여도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 spc="-10">
                <a:latin typeface="Malgun Gothic"/>
                <a:cs typeface="Malgun Gothic"/>
              </a:rPr>
              <a:t>독립변수의 </a:t>
            </a:r>
            <a:r>
              <a:rPr dirty="0" sz="2400">
                <a:latin typeface="Malgun Gothic"/>
                <a:cs typeface="Malgun Gothic"/>
              </a:rPr>
              <a:t>성질이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 spc="-20">
                <a:latin typeface="Malgun Gothic"/>
                <a:cs typeface="Malgun Gothic"/>
              </a:rPr>
              <a:t>드러남</a:t>
            </a:r>
            <a:r>
              <a:rPr dirty="0" sz="2400" spc="-2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03.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13738" y="2475290"/>
            <a:ext cx="3329940" cy="3414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10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피해규모 </a:t>
            </a:r>
            <a:r>
              <a:rPr dirty="0" sz="6500" spc="-25">
                <a:latin typeface="Malgun Gothic"/>
                <a:cs typeface="Malgun Gothic"/>
              </a:rPr>
              <a:t>데이터 분석</a:t>
            </a:r>
            <a:endParaRPr sz="65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9432" y="1290605"/>
            <a:ext cx="7141845" cy="1188085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dirty="0" sz="3900">
                <a:latin typeface="Malgun Gothic"/>
                <a:cs typeface="Malgun Gothic"/>
              </a:rPr>
              <a:t>산불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피해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면적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컬럼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추출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및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 spc="-25">
                <a:latin typeface="Malgun Gothic"/>
                <a:cs typeface="Malgun Gothic"/>
              </a:rPr>
              <a:t>구분</a:t>
            </a:r>
            <a:endParaRPr sz="3900">
              <a:latin typeface="Malgun Gothic"/>
              <a:cs typeface="Malgun Gothic"/>
            </a:endParaRPr>
          </a:p>
          <a:p>
            <a:pPr algn="ctr" marL="635">
              <a:lnSpc>
                <a:spcPct val="100000"/>
              </a:lnSpc>
              <a:spcBef>
                <a:spcPts val="545"/>
              </a:spcBef>
              <a:tabLst>
                <a:tab pos="1830070" algn="l"/>
              </a:tabLst>
            </a:pPr>
            <a:r>
              <a:rPr dirty="0" sz="2600">
                <a:latin typeface="Calibri"/>
                <a:cs typeface="Calibri"/>
              </a:rPr>
              <a:t>(</a:t>
            </a:r>
            <a:r>
              <a:rPr dirty="0" sz="2600">
                <a:latin typeface="Malgun Gothic"/>
                <a:cs typeface="Malgun Gothic"/>
              </a:rPr>
              <a:t>단위</a:t>
            </a:r>
            <a:r>
              <a:rPr dirty="0" sz="2600" spc="-15">
                <a:latin typeface="Calibri"/>
                <a:cs typeface="Calibri"/>
              </a:rPr>
              <a:t>, </a:t>
            </a:r>
            <a:r>
              <a:rPr dirty="0" sz="2600" spc="-25">
                <a:latin typeface="Calibri"/>
                <a:cs typeface="Calibri"/>
              </a:rPr>
              <a:t>ha)</a:t>
            </a:r>
            <a:r>
              <a:rPr dirty="0" sz="2600">
                <a:latin typeface="Calibri"/>
                <a:cs typeface="Calibri"/>
              </a:rPr>
              <a:t>	</a:t>
            </a:r>
            <a:r>
              <a:rPr dirty="0" sz="2600">
                <a:latin typeface="Arial"/>
                <a:cs typeface="Arial"/>
              </a:rPr>
              <a:t>(1ha</a:t>
            </a:r>
            <a:r>
              <a:rPr dirty="0" sz="2600" spc="-10">
                <a:latin typeface="Arial"/>
                <a:cs typeface="Arial"/>
              </a:rPr>
              <a:t> = </a:t>
            </a:r>
            <a:r>
              <a:rPr dirty="0" sz="2600" spc="-20">
                <a:latin typeface="Arial"/>
                <a:cs typeface="Arial"/>
              </a:rPr>
              <a:t>10,000</a:t>
            </a:r>
            <a:r>
              <a:rPr dirty="0" sz="2600" spc="-25">
                <a:latin typeface="Segoe UI Symbol"/>
                <a:cs typeface="Segoe UI Symbol"/>
              </a:rPr>
              <a:t>㎡</a:t>
            </a:r>
            <a:r>
              <a:rPr dirty="0" sz="2600" spc="-5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8204" y="1315211"/>
            <a:ext cx="711707" cy="78638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791" y="6693407"/>
            <a:ext cx="4724400" cy="333908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1192" y="2679192"/>
            <a:ext cx="9715500" cy="259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8835" y="2855976"/>
            <a:ext cx="2354579" cy="450799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99192" y="2819400"/>
            <a:ext cx="5234940" cy="450799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45580" y="7464552"/>
            <a:ext cx="10960608" cy="2086356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9188195" y="4776215"/>
            <a:ext cx="988060" cy="1016635"/>
          </a:xfrm>
          <a:custGeom>
            <a:avLst/>
            <a:gdLst/>
            <a:ahLst/>
            <a:cxnLst/>
            <a:rect l="l" t="t" r="r" b="b"/>
            <a:pathLst>
              <a:path w="988059" h="1016635">
                <a:moveTo>
                  <a:pt x="493775" y="0"/>
                </a:moveTo>
                <a:lnTo>
                  <a:pt x="493775" y="347980"/>
                </a:lnTo>
                <a:lnTo>
                  <a:pt x="0" y="347980"/>
                </a:lnTo>
                <a:lnTo>
                  <a:pt x="0" y="668528"/>
                </a:lnTo>
                <a:lnTo>
                  <a:pt x="493775" y="668528"/>
                </a:lnTo>
                <a:lnTo>
                  <a:pt x="493775" y="1016508"/>
                </a:lnTo>
                <a:lnTo>
                  <a:pt x="987551" y="508254"/>
                </a:lnTo>
                <a:lnTo>
                  <a:pt x="493775" y="0"/>
                </a:lnTo>
                <a:close/>
              </a:path>
            </a:pathLst>
          </a:custGeom>
          <a:solidFill>
            <a:srgbClr val="FFD9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5668243" y="5820155"/>
            <a:ext cx="1606550" cy="1506220"/>
          </a:xfrm>
          <a:custGeom>
            <a:avLst/>
            <a:gdLst/>
            <a:ahLst/>
            <a:cxnLst/>
            <a:rect l="l" t="t" r="r" b="b"/>
            <a:pathLst>
              <a:path w="1606550" h="1506220">
                <a:moveTo>
                  <a:pt x="721613" y="0"/>
                </a:moveTo>
                <a:lnTo>
                  <a:pt x="0" y="0"/>
                </a:lnTo>
                <a:lnTo>
                  <a:pt x="0" y="300863"/>
                </a:lnTo>
                <a:lnTo>
                  <a:pt x="721613" y="300863"/>
                </a:lnTo>
                <a:lnTo>
                  <a:pt x="770165" y="304130"/>
                </a:lnTo>
                <a:lnTo>
                  <a:pt x="816729" y="313650"/>
                </a:lnTo>
                <a:lnTo>
                  <a:pt x="860881" y="328993"/>
                </a:lnTo>
                <a:lnTo>
                  <a:pt x="902193" y="349734"/>
                </a:lnTo>
                <a:lnTo>
                  <a:pt x="940241" y="375446"/>
                </a:lnTo>
                <a:lnTo>
                  <a:pt x="974598" y="405701"/>
                </a:lnTo>
                <a:lnTo>
                  <a:pt x="1004837" y="440073"/>
                </a:lnTo>
                <a:lnTo>
                  <a:pt x="1030534" y="478136"/>
                </a:lnTo>
                <a:lnTo>
                  <a:pt x="1051262" y="519461"/>
                </a:lnTo>
                <a:lnTo>
                  <a:pt x="1066595" y="563623"/>
                </a:lnTo>
                <a:lnTo>
                  <a:pt x="1076107" y="610195"/>
                </a:lnTo>
                <a:lnTo>
                  <a:pt x="1079373" y="658749"/>
                </a:lnTo>
                <a:lnTo>
                  <a:pt x="1079373" y="1129284"/>
                </a:lnTo>
                <a:lnTo>
                  <a:pt x="853440" y="1129284"/>
                </a:lnTo>
                <a:lnTo>
                  <a:pt x="1229867" y="1505712"/>
                </a:lnTo>
                <a:lnTo>
                  <a:pt x="1606296" y="1129284"/>
                </a:lnTo>
                <a:lnTo>
                  <a:pt x="1380363" y="1129284"/>
                </a:lnTo>
                <a:lnTo>
                  <a:pt x="1380363" y="658749"/>
                </a:lnTo>
                <a:lnTo>
                  <a:pt x="1378708" y="611699"/>
                </a:lnTo>
                <a:lnTo>
                  <a:pt x="1373819" y="565543"/>
                </a:lnTo>
                <a:lnTo>
                  <a:pt x="1365807" y="520392"/>
                </a:lnTo>
                <a:lnTo>
                  <a:pt x="1354784" y="476357"/>
                </a:lnTo>
                <a:lnTo>
                  <a:pt x="1340860" y="433550"/>
                </a:lnTo>
                <a:lnTo>
                  <a:pt x="1324149" y="392082"/>
                </a:lnTo>
                <a:lnTo>
                  <a:pt x="1304761" y="352065"/>
                </a:lnTo>
                <a:lnTo>
                  <a:pt x="1282808" y="313611"/>
                </a:lnTo>
                <a:lnTo>
                  <a:pt x="1258402" y="276829"/>
                </a:lnTo>
                <a:lnTo>
                  <a:pt x="1231654" y="241833"/>
                </a:lnTo>
                <a:lnTo>
                  <a:pt x="1202676" y="208733"/>
                </a:lnTo>
                <a:lnTo>
                  <a:pt x="1171580" y="177640"/>
                </a:lnTo>
                <a:lnTo>
                  <a:pt x="1138476" y="148667"/>
                </a:lnTo>
                <a:lnTo>
                  <a:pt x="1103478" y="121924"/>
                </a:lnTo>
                <a:lnTo>
                  <a:pt x="1066695" y="97523"/>
                </a:lnTo>
                <a:lnTo>
                  <a:pt x="1028240" y="75576"/>
                </a:lnTo>
                <a:lnTo>
                  <a:pt x="988225" y="56194"/>
                </a:lnTo>
                <a:lnTo>
                  <a:pt x="946761" y="39488"/>
                </a:lnTo>
                <a:lnTo>
                  <a:pt x="903960" y="25569"/>
                </a:lnTo>
                <a:lnTo>
                  <a:pt x="859933" y="14549"/>
                </a:lnTo>
                <a:lnTo>
                  <a:pt x="814792" y="6540"/>
                </a:lnTo>
                <a:lnTo>
                  <a:pt x="768648" y="1653"/>
                </a:lnTo>
                <a:lnTo>
                  <a:pt x="721613" y="0"/>
                </a:lnTo>
                <a:close/>
              </a:path>
            </a:pathLst>
          </a:custGeom>
          <a:solidFill>
            <a:srgbClr val="FFD98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03.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13738" y="2475290"/>
            <a:ext cx="3329940" cy="3414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10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피해규모 </a:t>
            </a:r>
            <a:r>
              <a:rPr dirty="0" sz="6500" spc="-25">
                <a:latin typeface="Malgun Gothic"/>
                <a:cs typeface="Malgun Gothic"/>
              </a:rPr>
              <a:t>데이터 분석</a:t>
            </a:r>
            <a:endParaRPr sz="65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49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dirty="0" sz="3900" b="0">
                <a:latin typeface="Calibri"/>
                <a:cs typeface="Calibri"/>
              </a:rPr>
              <a:t>200</a:t>
            </a:r>
            <a:r>
              <a:rPr dirty="0" sz="3900" spc="-5" b="0">
                <a:latin typeface="Calibri"/>
                <a:cs typeface="Calibri"/>
              </a:rPr>
              <a:t> </a:t>
            </a:r>
            <a:r>
              <a:rPr dirty="0" sz="3900" b="0">
                <a:latin typeface="Malgun Gothic"/>
                <a:cs typeface="Malgun Gothic"/>
              </a:rPr>
              <a:t>범위로</a:t>
            </a:r>
            <a:r>
              <a:rPr dirty="0" sz="3900" spc="-484" b="0">
                <a:latin typeface="Malgun Gothic"/>
                <a:cs typeface="Malgun Gothic"/>
              </a:rPr>
              <a:t> </a:t>
            </a:r>
            <a:r>
              <a:rPr dirty="0" sz="3900" b="0">
                <a:latin typeface="Malgun Gothic"/>
                <a:cs typeface="Malgun Gothic"/>
              </a:rPr>
              <a:t>구분한</a:t>
            </a:r>
            <a:r>
              <a:rPr dirty="0" sz="3900" spc="-484" b="0">
                <a:latin typeface="Malgun Gothic"/>
                <a:cs typeface="Malgun Gothic"/>
              </a:rPr>
              <a:t> </a:t>
            </a:r>
            <a:r>
              <a:rPr dirty="0" sz="3900" b="0">
                <a:latin typeface="Malgun Gothic"/>
                <a:cs typeface="Malgun Gothic"/>
              </a:rPr>
              <a:t>산불</a:t>
            </a:r>
            <a:r>
              <a:rPr dirty="0" sz="3900" spc="-484" b="0">
                <a:latin typeface="Malgun Gothic"/>
                <a:cs typeface="Malgun Gothic"/>
              </a:rPr>
              <a:t> </a:t>
            </a:r>
            <a:r>
              <a:rPr dirty="0" sz="3900" b="0">
                <a:latin typeface="Malgun Gothic"/>
                <a:cs typeface="Malgun Gothic"/>
              </a:rPr>
              <a:t>피해</a:t>
            </a:r>
            <a:r>
              <a:rPr dirty="0" sz="3900" spc="-484" b="0">
                <a:latin typeface="Malgun Gothic"/>
                <a:cs typeface="Malgun Gothic"/>
              </a:rPr>
              <a:t> </a:t>
            </a:r>
            <a:r>
              <a:rPr dirty="0" sz="3900" spc="-25" b="0">
                <a:latin typeface="Malgun Gothic"/>
                <a:cs typeface="Malgun Gothic"/>
              </a:rPr>
              <a:t>면적</a:t>
            </a:r>
            <a:endParaRPr sz="39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545"/>
              </a:spcBef>
              <a:tabLst>
                <a:tab pos="1828800" algn="l"/>
              </a:tabLst>
            </a:pPr>
            <a:r>
              <a:rPr dirty="0" sz="2600" b="0">
                <a:latin typeface="Calibri"/>
                <a:cs typeface="Calibri"/>
              </a:rPr>
              <a:t>(</a:t>
            </a:r>
            <a:r>
              <a:rPr dirty="0" sz="2600" b="0">
                <a:latin typeface="Malgun Gothic"/>
                <a:cs typeface="Malgun Gothic"/>
              </a:rPr>
              <a:t>단위</a:t>
            </a:r>
            <a:r>
              <a:rPr dirty="0" sz="2600" spc="-15" b="0">
                <a:latin typeface="Calibri"/>
                <a:cs typeface="Calibri"/>
              </a:rPr>
              <a:t>, </a:t>
            </a:r>
            <a:r>
              <a:rPr dirty="0" sz="2600" spc="-25" b="0">
                <a:latin typeface="Calibri"/>
                <a:cs typeface="Calibri"/>
              </a:rPr>
              <a:t>ha)</a:t>
            </a:r>
            <a:r>
              <a:rPr dirty="0" sz="2600" b="0">
                <a:latin typeface="Calibri"/>
                <a:cs typeface="Calibri"/>
              </a:rPr>
              <a:t>	</a:t>
            </a:r>
            <a:r>
              <a:rPr dirty="0" sz="2600" b="0">
                <a:latin typeface="Arial"/>
                <a:cs typeface="Arial"/>
              </a:rPr>
              <a:t>(1ha</a:t>
            </a:r>
            <a:r>
              <a:rPr dirty="0" sz="2600" spc="-10" b="0">
                <a:latin typeface="Arial"/>
                <a:cs typeface="Arial"/>
              </a:rPr>
              <a:t> = </a:t>
            </a:r>
            <a:r>
              <a:rPr dirty="0" sz="2600" spc="-20" b="0">
                <a:latin typeface="Arial"/>
                <a:cs typeface="Arial"/>
              </a:rPr>
              <a:t>10,000</a:t>
            </a:r>
            <a:r>
              <a:rPr dirty="0" sz="2600" spc="-25" b="0">
                <a:latin typeface="Segoe UI Symbol"/>
                <a:cs typeface="Segoe UI Symbol"/>
              </a:rPr>
              <a:t>㎡</a:t>
            </a:r>
            <a:r>
              <a:rPr dirty="0" sz="2600" spc="-50" b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8204" y="1315211"/>
            <a:ext cx="711707" cy="78638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791" y="6693407"/>
            <a:ext cx="4724400" cy="333908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1192" y="2679192"/>
            <a:ext cx="9715500" cy="259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08292" y="3282696"/>
            <a:ext cx="10376916" cy="6035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03.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13738" y="2475290"/>
            <a:ext cx="3329940" cy="3414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10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피해규모 </a:t>
            </a:r>
            <a:r>
              <a:rPr dirty="0" sz="6500" spc="-25">
                <a:latin typeface="Malgun Gothic"/>
                <a:cs typeface="Malgun Gothic"/>
              </a:rPr>
              <a:t>데이터 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791" y="6693407"/>
            <a:ext cx="4724400" cy="333908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480163" y="3888669"/>
            <a:ext cx="4848225" cy="148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0" marR="5080" indent="-381000">
              <a:lnSpc>
                <a:spcPct val="150100"/>
              </a:lnSpc>
              <a:spcBef>
                <a:spcPts val="100"/>
              </a:spcBef>
            </a:pPr>
            <a:r>
              <a:rPr dirty="0" sz="3200" spc="-10">
                <a:latin typeface="Calibri"/>
                <a:cs typeface="Calibri"/>
              </a:rPr>
              <a:t>1.</a:t>
            </a:r>
            <a:r>
              <a:rPr dirty="0" sz="3200" spc="-150">
                <a:latin typeface="Calibri"/>
                <a:cs typeface="Calibri"/>
              </a:rPr>
              <a:t> </a:t>
            </a:r>
            <a:r>
              <a:rPr dirty="0" sz="3200" spc="-10">
                <a:latin typeface="Malgun Gothic"/>
                <a:cs typeface="Malgun Gothic"/>
              </a:rPr>
              <a:t>종속변수로</a:t>
            </a:r>
            <a:r>
              <a:rPr dirty="0" sz="3200" spc="-409">
                <a:latin typeface="Malgun Gothic"/>
                <a:cs typeface="Malgun Gothic"/>
              </a:rPr>
              <a:t> </a:t>
            </a:r>
            <a:r>
              <a:rPr dirty="0" sz="3200" spc="-25">
                <a:latin typeface="Malgun Gothic"/>
                <a:cs typeface="Malgun Gothic"/>
              </a:rPr>
              <a:t>설정해 </a:t>
            </a:r>
            <a:r>
              <a:rPr dirty="0" sz="3200">
                <a:latin typeface="Malgun Gothic"/>
                <a:cs typeface="Malgun Gothic"/>
              </a:rPr>
              <a:t>중심이</a:t>
            </a:r>
            <a:r>
              <a:rPr dirty="0" sz="3200" spc="-420">
                <a:latin typeface="Malgun Gothic"/>
                <a:cs typeface="Malgun Gothic"/>
              </a:rPr>
              <a:t> </a:t>
            </a:r>
            <a:r>
              <a:rPr dirty="0" sz="3200">
                <a:latin typeface="Malgun Gothic"/>
                <a:cs typeface="Malgun Gothic"/>
              </a:rPr>
              <a:t>된</a:t>
            </a:r>
            <a:r>
              <a:rPr dirty="0" sz="3200" spc="-395">
                <a:latin typeface="Malgun Gothic"/>
                <a:cs typeface="Malgun Gothic"/>
              </a:rPr>
              <a:t> </a:t>
            </a:r>
            <a:r>
              <a:rPr dirty="0" sz="3200" spc="-10">
                <a:latin typeface="Malgun Gothic"/>
                <a:cs typeface="Malgun Gothic"/>
              </a:rPr>
              <a:t>분석이</a:t>
            </a:r>
            <a:r>
              <a:rPr dirty="0" sz="3200" spc="-400">
                <a:latin typeface="Malgun Gothic"/>
                <a:cs typeface="Malgun Gothic"/>
              </a:rPr>
              <a:t> </a:t>
            </a:r>
            <a:r>
              <a:rPr dirty="0" sz="3200" spc="-20">
                <a:latin typeface="Malgun Gothic"/>
                <a:cs typeface="Malgun Gothic"/>
              </a:rPr>
              <a:t>어려움</a:t>
            </a:r>
            <a:r>
              <a:rPr dirty="0" sz="3200" spc="-2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480163" y="6083356"/>
            <a:ext cx="4565650" cy="2221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5"/>
              </a:spcBef>
              <a:tabLst>
                <a:tab pos="484505" algn="l"/>
              </a:tabLst>
            </a:pPr>
            <a:r>
              <a:rPr dirty="0" sz="3200" spc="-25">
                <a:latin typeface="Calibri"/>
                <a:cs typeface="Calibri"/>
              </a:rPr>
              <a:t>2.</a:t>
            </a:r>
            <a:r>
              <a:rPr dirty="0" sz="3200">
                <a:latin typeface="Calibri"/>
                <a:cs typeface="Calibri"/>
              </a:rPr>
              <a:t>		</a:t>
            </a:r>
            <a:r>
              <a:rPr dirty="0" sz="3200" spc="-10">
                <a:latin typeface="Malgun Gothic"/>
                <a:cs typeface="Malgun Gothic"/>
              </a:rPr>
              <a:t>종속변수로</a:t>
            </a:r>
            <a:r>
              <a:rPr dirty="0" sz="3200" spc="-390">
                <a:latin typeface="Malgun Gothic"/>
                <a:cs typeface="Malgun Gothic"/>
              </a:rPr>
              <a:t> </a:t>
            </a:r>
            <a:r>
              <a:rPr dirty="0" sz="3200" spc="-25">
                <a:latin typeface="Malgun Gothic"/>
                <a:cs typeface="Malgun Gothic"/>
              </a:rPr>
              <a:t>두고 </a:t>
            </a:r>
            <a:r>
              <a:rPr dirty="0" sz="3200">
                <a:latin typeface="Malgun Gothic"/>
                <a:cs typeface="Malgun Gothic"/>
              </a:rPr>
              <a:t>비교하여도</a:t>
            </a:r>
            <a:r>
              <a:rPr dirty="0" sz="3200" spc="-415">
                <a:latin typeface="Malgun Gothic"/>
                <a:cs typeface="Malgun Gothic"/>
              </a:rPr>
              <a:t> </a:t>
            </a:r>
            <a:r>
              <a:rPr dirty="0" sz="3200" spc="-10">
                <a:latin typeface="Malgun Gothic"/>
                <a:cs typeface="Malgun Gothic"/>
              </a:rPr>
              <a:t>독립변수의 </a:t>
            </a:r>
            <a:r>
              <a:rPr dirty="0" sz="3200">
                <a:latin typeface="Malgun Gothic"/>
                <a:cs typeface="Malgun Gothic"/>
              </a:rPr>
              <a:t>성질이</a:t>
            </a:r>
            <a:r>
              <a:rPr dirty="0" sz="3200" spc="-420">
                <a:latin typeface="Malgun Gothic"/>
                <a:cs typeface="Malgun Gothic"/>
              </a:rPr>
              <a:t> </a:t>
            </a:r>
            <a:r>
              <a:rPr dirty="0" sz="3200" spc="-20">
                <a:latin typeface="Malgun Gothic"/>
                <a:cs typeface="Malgun Gothic"/>
              </a:rPr>
              <a:t>드러남</a:t>
            </a:r>
            <a:r>
              <a:rPr dirty="0" sz="3200" spc="-2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292208" y="1290605"/>
            <a:ext cx="6917055" cy="1188085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dirty="0" sz="3900">
                <a:latin typeface="Malgun Gothic"/>
                <a:cs typeface="Malgun Gothic"/>
              </a:rPr>
              <a:t>산불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피해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면적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데이터의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 spc="-25">
                <a:latin typeface="Malgun Gothic"/>
                <a:cs typeface="Malgun Gothic"/>
              </a:rPr>
              <a:t>한계점</a:t>
            </a:r>
            <a:endParaRPr sz="39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545"/>
              </a:spcBef>
              <a:tabLst>
                <a:tab pos="1828800" algn="l"/>
              </a:tabLst>
            </a:pPr>
            <a:r>
              <a:rPr dirty="0" sz="2600">
                <a:latin typeface="Calibri"/>
                <a:cs typeface="Calibri"/>
              </a:rPr>
              <a:t>(</a:t>
            </a:r>
            <a:r>
              <a:rPr dirty="0" sz="2600">
                <a:latin typeface="Malgun Gothic"/>
                <a:cs typeface="Malgun Gothic"/>
              </a:rPr>
              <a:t>단위</a:t>
            </a:r>
            <a:r>
              <a:rPr dirty="0" sz="2600" spc="-15">
                <a:latin typeface="Calibri"/>
                <a:cs typeface="Calibri"/>
              </a:rPr>
              <a:t>, </a:t>
            </a:r>
            <a:r>
              <a:rPr dirty="0" sz="2600" spc="-25">
                <a:latin typeface="Calibri"/>
                <a:cs typeface="Calibri"/>
              </a:rPr>
              <a:t>ha)</a:t>
            </a:r>
            <a:r>
              <a:rPr dirty="0" sz="2600">
                <a:latin typeface="Calibri"/>
                <a:cs typeface="Calibri"/>
              </a:rPr>
              <a:t>	</a:t>
            </a:r>
            <a:r>
              <a:rPr dirty="0" sz="2600">
                <a:latin typeface="Arial"/>
                <a:cs typeface="Arial"/>
              </a:rPr>
              <a:t>(1ha</a:t>
            </a:r>
            <a:r>
              <a:rPr dirty="0" sz="2600" spc="-10">
                <a:latin typeface="Arial"/>
                <a:cs typeface="Arial"/>
              </a:rPr>
              <a:t> = </a:t>
            </a:r>
            <a:r>
              <a:rPr dirty="0" sz="2600" spc="-20">
                <a:latin typeface="Arial"/>
                <a:cs typeface="Arial"/>
              </a:rPr>
              <a:t>10,000</a:t>
            </a:r>
            <a:r>
              <a:rPr dirty="0" sz="2600" spc="-25">
                <a:latin typeface="Segoe UI Symbol"/>
                <a:cs typeface="Segoe UI Symbol"/>
              </a:rPr>
              <a:t>㎡</a:t>
            </a:r>
            <a:r>
              <a:rPr dirty="0" sz="2600" spc="-5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204" y="1315211"/>
            <a:ext cx="711707" cy="78638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6804914" y="3615182"/>
            <a:ext cx="5454015" cy="5167630"/>
            <a:chOff x="6804914" y="3615182"/>
            <a:chExt cx="5454015" cy="5167630"/>
          </a:xfrm>
        </p:grpSpPr>
        <p:sp>
          <p:nvSpPr>
            <p:cNvPr id="10" name="object 10" descr=""/>
            <p:cNvSpPr/>
            <p:nvPr/>
          </p:nvSpPr>
          <p:spPr>
            <a:xfrm>
              <a:off x="6817614" y="3627882"/>
              <a:ext cx="5428615" cy="5142230"/>
            </a:xfrm>
            <a:custGeom>
              <a:avLst/>
              <a:gdLst/>
              <a:ahLst/>
              <a:cxnLst/>
              <a:rect l="l" t="t" r="r" b="b"/>
              <a:pathLst>
                <a:path w="5428615" h="5142230">
                  <a:moveTo>
                    <a:pt x="4571491" y="0"/>
                  </a:moveTo>
                  <a:lnTo>
                    <a:pt x="856995" y="0"/>
                  </a:lnTo>
                  <a:lnTo>
                    <a:pt x="808362" y="1356"/>
                  </a:lnTo>
                  <a:lnTo>
                    <a:pt x="760441" y="5378"/>
                  </a:lnTo>
                  <a:lnTo>
                    <a:pt x="713304" y="11992"/>
                  </a:lnTo>
                  <a:lnTo>
                    <a:pt x="667024" y="21126"/>
                  </a:lnTo>
                  <a:lnTo>
                    <a:pt x="621673" y="32708"/>
                  </a:lnTo>
                  <a:lnTo>
                    <a:pt x="577323" y="46666"/>
                  </a:lnTo>
                  <a:lnTo>
                    <a:pt x="534047" y="62927"/>
                  </a:lnTo>
                  <a:lnTo>
                    <a:pt x="491917" y="81418"/>
                  </a:lnTo>
                  <a:lnTo>
                    <a:pt x="451005" y="102069"/>
                  </a:lnTo>
                  <a:lnTo>
                    <a:pt x="411384" y="124806"/>
                  </a:lnTo>
                  <a:lnTo>
                    <a:pt x="373125" y="149556"/>
                  </a:lnTo>
                  <a:lnTo>
                    <a:pt x="336302" y="176249"/>
                  </a:lnTo>
                  <a:lnTo>
                    <a:pt x="300987" y="204810"/>
                  </a:lnTo>
                  <a:lnTo>
                    <a:pt x="267252" y="235169"/>
                  </a:lnTo>
                  <a:lnTo>
                    <a:pt x="235169" y="267252"/>
                  </a:lnTo>
                  <a:lnTo>
                    <a:pt x="204810" y="300987"/>
                  </a:lnTo>
                  <a:lnTo>
                    <a:pt x="176249" y="336302"/>
                  </a:lnTo>
                  <a:lnTo>
                    <a:pt x="149556" y="373125"/>
                  </a:lnTo>
                  <a:lnTo>
                    <a:pt x="124806" y="411384"/>
                  </a:lnTo>
                  <a:lnTo>
                    <a:pt x="102069" y="451005"/>
                  </a:lnTo>
                  <a:lnTo>
                    <a:pt x="81418" y="491917"/>
                  </a:lnTo>
                  <a:lnTo>
                    <a:pt x="62927" y="534047"/>
                  </a:lnTo>
                  <a:lnTo>
                    <a:pt x="46666" y="577323"/>
                  </a:lnTo>
                  <a:lnTo>
                    <a:pt x="32708" y="621673"/>
                  </a:lnTo>
                  <a:lnTo>
                    <a:pt x="21126" y="667024"/>
                  </a:lnTo>
                  <a:lnTo>
                    <a:pt x="11992" y="713304"/>
                  </a:lnTo>
                  <a:lnTo>
                    <a:pt x="5378" y="760441"/>
                  </a:lnTo>
                  <a:lnTo>
                    <a:pt x="1356" y="808362"/>
                  </a:lnTo>
                  <a:lnTo>
                    <a:pt x="0" y="856996"/>
                  </a:lnTo>
                  <a:lnTo>
                    <a:pt x="0" y="4284980"/>
                  </a:lnTo>
                  <a:lnTo>
                    <a:pt x="1356" y="4333613"/>
                  </a:lnTo>
                  <a:lnTo>
                    <a:pt x="5378" y="4381534"/>
                  </a:lnTo>
                  <a:lnTo>
                    <a:pt x="11992" y="4428671"/>
                  </a:lnTo>
                  <a:lnTo>
                    <a:pt x="21126" y="4474951"/>
                  </a:lnTo>
                  <a:lnTo>
                    <a:pt x="32708" y="4520302"/>
                  </a:lnTo>
                  <a:lnTo>
                    <a:pt x="46666" y="4564652"/>
                  </a:lnTo>
                  <a:lnTo>
                    <a:pt x="62927" y="4607928"/>
                  </a:lnTo>
                  <a:lnTo>
                    <a:pt x="81418" y="4650058"/>
                  </a:lnTo>
                  <a:lnTo>
                    <a:pt x="102069" y="4690970"/>
                  </a:lnTo>
                  <a:lnTo>
                    <a:pt x="124806" y="4730591"/>
                  </a:lnTo>
                  <a:lnTo>
                    <a:pt x="149556" y="4768850"/>
                  </a:lnTo>
                  <a:lnTo>
                    <a:pt x="176249" y="4805673"/>
                  </a:lnTo>
                  <a:lnTo>
                    <a:pt x="204810" y="4840988"/>
                  </a:lnTo>
                  <a:lnTo>
                    <a:pt x="235169" y="4874723"/>
                  </a:lnTo>
                  <a:lnTo>
                    <a:pt x="267252" y="4906806"/>
                  </a:lnTo>
                  <a:lnTo>
                    <a:pt x="300987" y="4937165"/>
                  </a:lnTo>
                  <a:lnTo>
                    <a:pt x="336302" y="4965726"/>
                  </a:lnTo>
                  <a:lnTo>
                    <a:pt x="373125" y="4992419"/>
                  </a:lnTo>
                  <a:lnTo>
                    <a:pt x="411384" y="5017169"/>
                  </a:lnTo>
                  <a:lnTo>
                    <a:pt x="451005" y="5039906"/>
                  </a:lnTo>
                  <a:lnTo>
                    <a:pt x="491917" y="5060557"/>
                  </a:lnTo>
                  <a:lnTo>
                    <a:pt x="534047" y="5079048"/>
                  </a:lnTo>
                  <a:lnTo>
                    <a:pt x="577323" y="5095309"/>
                  </a:lnTo>
                  <a:lnTo>
                    <a:pt x="621673" y="5109267"/>
                  </a:lnTo>
                  <a:lnTo>
                    <a:pt x="667024" y="5120849"/>
                  </a:lnTo>
                  <a:lnTo>
                    <a:pt x="713304" y="5129983"/>
                  </a:lnTo>
                  <a:lnTo>
                    <a:pt x="760441" y="5136597"/>
                  </a:lnTo>
                  <a:lnTo>
                    <a:pt x="808362" y="5140619"/>
                  </a:lnTo>
                  <a:lnTo>
                    <a:pt x="856995" y="5141976"/>
                  </a:lnTo>
                  <a:lnTo>
                    <a:pt x="4571491" y="5141976"/>
                  </a:lnTo>
                  <a:lnTo>
                    <a:pt x="4620125" y="5140619"/>
                  </a:lnTo>
                  <a:lnTo>
                    <a:pt x="4668046" y="5136597"/>
                  </a:lnTo>
                  <a:lnTo>
                    <a:pt x="4715183" y="5129983"/>
                  </a:lnTo>
                  <a:lnTo>
                    <a:pt x="4761463" y="5120849"/>
                  </a:lnTo>
                  <a:lnTo>
                    <a:pt x="4806814" y="5109267"/>
                  </a:lnTo>
                  <a:lnTo>
                    <a:pt x="4851164" y="5095309"/>
                  </a:lnTo>
                  <a:lnTo>
                    <a:pt x="4894440" y="5079048"/>
                  </a:lnTo>
                  <a:lnTo>
                    <a:pt x="4936570" y="5060557"/>
                  </a:lnTo>
                  <a:lnTo>
                    <a:pt x="4977482" y="5039906"/>
                  </a:lnTo>
                  <a:lnTo>
                    <a:pt x="5017103" y="5017169"/>
                  </a:lnTo>
                  <a:lnTo>
                    <a:pt x="5055362" y="4992419"/>
                  </a:lnTo>
                  <a:lnTo>
                    <a:pt x="5092185" y="4965726"/>
                  </a:lnTo>
                  <a:lnTo>
                    <a:pt x="5127500" y="4937165"/>
                  </a:lnTo>
                  <a:lnTo>
                    <a:pt x="5161235" y="4906806"/>
                  </a:lnTo>
                  <a:lnTo>
                    <a:pt x="5193318" y="4874723"/>
                  </a:lnTo>
                  <a:lnTo>
                    <a:pt x="5223677" y="4840988"/>
                  </a:lnTo>
                  <a:lnTo>
                    <a:pt x="5252238" y="4805673"/>
                  </a:lnTo>
                  <a:lnTo>
                    <a:pt x="5278931" y="4768850"/>
                  </a:lnTo>
                  <a:lnTo>
                    <a:pt x="5303681" y="4730591"/>
                  </a:lnTo>
                  <a:lnTo>
                    <a:pt x="5326418" y="4690970"/>
                  </a:lnTo>
                  <a:lnTo>
                    <a:pt x="5347069" y="4650058"/>
                  </a:lnTo>
                  <a:lnTo>
                    <a:pt x="5365560" y="4607928"/>
                  </a:lnTo>
                  <a:lnTo>
                    <a:pt x="5381821" y="4564652"/>
                  </a:lnTo>
                  <a:lnTo>
                    <a:pt x="5395779" y="4520302"/>
                  </a:lnTo>
                  <a:lnTo>
                    <a:pt x="5407361" y="4474951"/>
                  </a:lnTo>
                  <a:lnTo>
                    <a:pt x="5416495" y="4428671"/>
                  </a:lnTo>
                  <a:lnTo>
                    <a:pt x="5423109" y="4381534"/>
                  </a:lnTo>
                  <a:lnTo>
                    <a:pt x="5427131" y="4333613"/>
                  </a:lnTo>
                  <a:lnTo>
                    <a:pt x="5428487" y="4284980"/>
                  </a:lnTo>
                  <a:lnTo>
                    <a:pt x="5428487" y="856996"/>
                  </a:lnTo>
                  <a:lnTo>
                    <a:pt x="5427131" y="808362"/>
                  </a:lnTo>
                  <a:lnTo>
                    <a:pt x="5423109" y="760441"/>
                  </a:lnTo>
                  <a:lnTo>
                    <a:pt x="5416495" y="713304"/>
                  </a:lnTo>
                  <a:lnTo>
                    <a:pt x="5407361" y="667024"/>
                  </a:lnTo>
                  <a:lnTo>
                    <a:pt x="5395779" y="621673"/>
                  </a:lnTo>
                  <a:lnTo>
                    <a:pt x="5381821" y="577323"/>
                  </a:lnTo>
                  <a:lnTo>
                    <a:pt x="5365560" y="534047"/>
                  </a:lnTo>
                  <a:lnTo>
                    <a:pt x="5347069" y="491917"/>
                  </a:lnTo>
                  <a:lnTo>
                    <a:pt x="5326418" y="451005"/>
                  </a:lnTo>
                  <a:lnTo>
                    <a:pt x="5303681" y="411384"/>
                  </a:lnTo>
                  <a:lnTo>
                    <a:pt x="5278931" y="373125"/>
                  </a:lnTo>
                  <a:lnTo>
                    <a:pt x="5252238" y="336302"/>
                  </a:lnTo>
                  <a:lnTo>
                    <a:pt x="5223677" y="300987"/>
                  </a:lnTo>
                  <a:lnTo>
                    <a:pt x="5193318" y="267252"/>
                  </a:lnTo>
                  <a:lnTo>
                    <a:pt x="5161235" y="235169"/>
                  </a:lnTo>
                  <a:lnTo>
                    <a:pt x="5127500" y="204810"/>
                  </a:lnTo>
                  <a:lnTo>
                    <a:pt x="5092185" y="176249"/>
                  </a:lnTo>
                  <a:lnTo>
                    <a:pt x="5055362" y="149556"/>
                  </a:lnTo>
                  <a:lnTo>
                    <a:pt x="5017103" y="124806"/>
                  </a:lnTo>
                  <a:lnTo>
                    <a:pt x="4977482" y="102069"/>
                  </a:lnTo>
                  <a:lnTo>
                    <a:pt x="4936570" y="81418"/>
                  </a:lnTo>
                  <a:lnTo>
                    <a:pt x="4894440" y="62927"/>
                  </a:lnTo>
                  <a:lnTo>
                    <a:pt x="4851164" y="46666"/>
                  </a:lnTo>
                  <a:lnTo>
                    <a:pt x="4806814" y="32708"/>
                  </a:lnTo>
                  <a:lnTo>
                    <a:pt x="4761463" y="21126"/>
                  </a:lnTo>
                  <a:lnTo>
                    <a:pt x="4715183" y="11992"/>
                  </a:lnTo>
                  <a:lnTo>
                    <a:pt x="4668046" y="5378"/>
                  </a:lnTo>
                  <a:lnTo>
                    <a:pt x="4620125" y="1356"/>
                  </a:lnTo>
                  <a:lnTo>
                    <a:pt x="4571491" y="0"/>
                  </a:lnTo>
                  <a:close/>
                </a:path>
              </a:pathLst>
            </a:custGeom>
            <a:solidFill>
              <a:srgbClr val="FFD9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17614" y="3627882"/>
              <a:ext cx="5428615" cy="5142230"/>
            </a:xfrm>
            <a:custGeom>
              <a:avLst/>
              <a:gdLst/>
              <a:ahLst/>
              <a:cxnLst/>
              <a:rect l="l" t="t" r="r" b="b"/>
              <a:pathLst>
                <a:path w="5428615" h="5142230">
                  <a:moveTo>
                    <a:pt x="0" y="856996"/>
                  </a:moveTo>
                  <a:lnTo>
                    <a:pt x="1356" y="808362"/>
                  </a:lnTo>
                  <a:lnTo>
                    <a:pt x="5378" y="760441"/>
                  </a:lnTo>
                  <a:lnTo>
                    <a:pt x="11992" y="713304"/>
                  </a:lnTo>
                  <a:lnTo>
                    <a:pt x="21126" y="667024"/>
                  </a:lnTo>
                  <a:lnTo>
                    <a:pt x="32708" y="621673"/>
                  </a:lnTo>
                  <a:lnTo>
                    <a:pt x="46666" y="577323"/>
                  </a:lnTo>
                  <a:lnTo>
                    <a:pt x="62927" y="534047"/>
                  </a:lnTo>
                  <a:lnTo>
                    <a:pt x="81418" y="491917"/>
                  </a:lnTo>
                  <a:lnTo>
                    <a:pt x="102069" y="451005"/>
                  </a:lnTo>
                  <a:lnTo>
                    <a:pt x="124806" y="411384"/>
                  </a:lnTo>
                  <a:lnTo>
                    <a:pt x="149556" y="373125"/>
                  </a:lnTo>
                  <a:lnTo>
                    <a:pt x="176249" y="336302"/>
                  </a:lnTo>
                  <a:lnTo>
                    <a:pt x="204810" y="300987"/>
                  </a:lnTo>
                  <a:lnTo>
                    <a:pt x="235169" y="267252"/>
                  </a:lnTo>
                  <a:lnTo>
                    <a:pt x="267252" y="235169"/>
                  </a:lnTo>
                  <a:lnTo>
                    <a:pt x="300987" y="204810"/>
                  </a:lnTo>
                  <a:lnTo>
                    <a:pt x="336302" y="176249"/>
                  </a:lnTo>
                  <a:lnTo>
                    <a:pt x="373125" y="149556"/>
                  </a:lnTo>
                  <a:lnTo>
                    <a:pt x="411384" y="124806"/>
                  </a:lnTo>
                  <a:lnTo>
                    <a:pt x="451005" y="102069"/>
                  </a:lnTo>
                  <a:lnTo>
                    <a:pt x="491917" y="81418"/>
                  </a:lnTo>
                  <a:lnTo>
                    <a:pt x="534047" y="62927"/>
                  </a:lnTo>
                  <a:lnTo>
                    <a:pt x="577323" y="46666"/>
                  </a:lnTo>
                  <a:lnTo>
                    <a:pt x="621673" y="32708"/>
                  </a:lnTo>
                  <a:lnTo>
                    <a:pt x="667024" y="21126"/>
                  </a:lnTo>
                  <a:lnTo>
                    <a:pt x="713304" y="11992"/>
                  </a:lnTo>
                  <a:lnTo>
                    <a:pt x="760441" y="5378"/>
                  </a:lnTo>
                  <a:lnTo>
                    <a:pt x="808362" y="1356"/>
                  </a:lnTo>
                  <a:lnTo>
                    <a:pt x="856995" y="0"/>
                  </a:lnTo>
                  <a:lnTo>
                    <a:pt x="4571491" y="0"/>
                  </a:lnTo>
                  <a:lnTo>
                    <a:pt x="4620125" y="1356"/>
                  </a:lnTo>
                  <a:lnTo>
                    <a:pt x="4668046" y="5378"/>
                  </a:lnTo>
                  <a:lnTo>
                    <a:pt x="4715183" y="11992"/>
                  </a:lnTo>
                  <a:lnTo>
                    <a:pt x="4761463" y="21126"/>
                  </a:lnTo>
                  <a:lnTo>
                    <a:pt x="4806814" y="32708"/>
                  </a:lnTo>
                  <a:lnTo>
                    <a:pt x="4851164" y="46666"/>
                  </a:lnTo>
                  <a:lnTo>
                    <a:pt x="4894440" y="62927"/>
                  </a:lnTo>
                  <a:lnTo>
                    <a:pt x="4936570" y="81418"/>
                  </a:lnTo>
                  <a:lnTo>
                    <a:pt x="4977482" y="102069"/>
                  </a:lnTo>
                  <a:lnTo>
                    <a:pt x="5017103" y="124806"/>
                  </a:lnTo>
                  <a:lnTo>
                    <a:pt x="5055362" y="149556"/>
                  </a:lnTo>
                  <a:lnTo>
                    <a:pt x="5092185" y="176249"/>
                  </a:lnTo>
                  <a:lnTo>
                    <a:pt x="5127500" y="204810"/>
                  </a:lnTo>
                  <a:lnTo>
                    <a:pt x="5161235" y="235169"/>
                  </a:lnTo>
                  <a:lnTo>
                    <a:pt x="5193318" y="267252"/>
                  </a:lnTo>
                  <a:lnTo>
                    <a:pt x="5223677" y="300987"/>
                  </a:lnTo>
                  <a:lnTo>
                    <a:pt x="5252238" y="336302"/>
                  </a:lnTo>
                  <a:lnTo>
                    <a:pt x="5278931" y="373125"/>
                  </a:lnTo>
                  <a:lnTo>
                    <a:pt x="5303681" y="411384"/>
                  </a:lnTo>
                  <a:lnTo>
                    <a:pt x="5326418" y="451005"/>
                  </a:lnTo>
                  <a:lnTo>
                    <a:pt x="5347069" y="491917"/>
                  </a:lnTo>
                  <a:lnTo>
                    <a:pt x="5365560" y="534047"/>
                  </a:lnTo>
                  <a:lnTo>
                    <a:pt x="5381821" y="577323"/>
                  </a:lnTo>
                  <a:lnTo>
                    <a:pt x="5395779" y="621673"/>
                  </a:lnTo>
                  <a:lnTo>
                    <a:pt x="5407361" y="667024"/>
                  </a:lnTo>
                  <a:lnTo>
                    <a:pt x="5416495" y="713304"/>
                  </a:lnTo>
                  <a:lnTo>
                    <a:pt x="5423109" y="760441"/>
                  </a:lnTo>
                  <a:lnTo>
                    <a:pt x="5427131" y="808362"/>
                  </a:lnTo>
                  <a:lnTo>
                    <a:pt x="5428487" y="856996"/>
                  </a:lnTo>
                  <a:lnTo>
                    <a:pt x="5428487" y="4284980"/>
                  </a:lnTo>
                  <a:lnTo>
                    <a:pt x="5427131" y="4333613"/>
                  </a:lnTo>
                  <a:lnTo>
                    <a:pt x="5423109" y="4381534"/>
                  </a:lnTo>
                  <a:lnTo>
                    <a:pt x="5416495" y="4428671"/>
                  </a:lnTo>
                  <a:lnTo>
                    <a:pt x="5407361" y="4474951"/>
                  </a:lnTo>
                  <a:lnTo>
                    <a:pt x="5395779" y="4520302"/>
                  </a:lnTo>
                  <a:lnTo>
                    <a:pt x="5381821" y="4564652"/>
                  </a:lnTo>
                  <a:lnTo>
                    <a:pt x="5365560" y="4607928"/>
                  </a:lnTo>
                  <a:lnTo>
                    <a:pt x="5347069" y="4650058"/>
                  </a:lnTo>
                  <a:lnTo>
                    <a:pt x="5326418" y="4690970"/>
                  </a:lnTo>
                  <a:lnTo>
                    <a:pt x="5303681" y="4730591"/>
                  </a:lnTo>
                  <a:lnTo>
                    <a:pt x="5278931" y="4768850"/>
                  </a:lnTo>
                  <a:lnTo>
                    <a:pt x="5252238" y="4805673"/>
                  </a:lnTo>
                  <a:lnTo>
                    <a:pt x="5223677" y="4840988"/>
                  </a:lnTo>
                  <a:lnTo>
                    <a:pt x="5193318" y="4874723"/>
                  </a:lnTo>
                  <a:lnTo>
                    <a:pt x="5161235" y="4906806"/>
                  </a:lnTo>
                  <a:lnTo>
                    <a:pt x="5127500" y="4937165"/>
                  </a:lnTo>
                  <a:lnTo>
                    <a:pt x="5092185" y="4965726"/>
                  </a:lnTo>
                  <a:lnTo>
                    <a:pt x="5055362" y="4992419"/>
                  </a:lnTo>
                  <a:lnTo>
                    <a:pt x="5017103" y="5017169"/>
                  </a:lnTo>
                  <a:lnTo>
                    <a:pt x="4977482" y="5039906"/>
                  </a:lnTo>
                  <a:lnTo>
                    <a:pt x="4936570" y="5060557"/>
                  </a:lnTo>
                  <a:lnTo>
                    <a:pt x="4894440" y="5079048"/>
                  </a:lnTo>
                  <a:lnTo>
                    <a:pt x="4851164" y="5095309"/>
                  </a:lnTo>
                  <a:lnTo>
                    <a:pt x="4806814" y="5109267"/>
                  </a:lnTo>
                  <a:lnTo>
                    <a:pt x="4761463" y="5120849"/>
                  </a:lnTo>
                  <a:lnTo>
                    <a:pt x="4715183" y="5129983"/>
                  </a:lnTo>
                  <a:lnTo>
                    <a:pt x="4668046" y="5136597"/>
                  </a:lnTo>
                  <a:lnTo>
                    <a:pt x="4620125" y="5140619"/>
                  </a:lnTo>
                  <a:lnTo>
                    <a:pt x="4571491" y="5141976"/>
                  </a:lnTo>
                  <a:lnTo>
                    <a:pt x="856995" y="5141976"/>
                  </a:lnTo>
                  <a:lnTo>
                    <a:pt x="808362" y="5140619"/>
                  </a:lnTo>
                  <a:lnTo>
                    <a:pt x="760441" y="5136597"/>
                  </a:lnTo>
                  <a:lnTo>
                    <a:pt x="713304" y="5129983"/>
                  </a:lnTo>
                  <a:lnTo>
                    <a:pt x="667024" y="5120849"/>
                  </a:lnTo>
                  <a:lnTo>
                    <a:pt x="621673" y="5109267"/>
                  </a:lnTo>
                  <a:lnTo>
                    <a:pt x="577323" y="5095309"/>
                  </a:lnTo>
                  <a:lnTo>
                    <a:pt x="534047" y="5079048"/>
                  </a:lnTo>
                  <a:lnTo>
                    <a:pt x="491917" y="5060557"/>
                  </a:lnTo>
                  <a:lnTo>
                    <a:pt x="451005" y="5039906"/>
                  </a:lnTo>
                  <a:lnTo>
                    <a:pt x="411384" y="5017169"/>
                  </a:lnTo>
                  <a:lnTo>
                    <a:pt x="373125" y="4992419"/>
                  </a:lnTo>
                  <a:lnTo>
                    <a:pt x="336302" y="4965726"/>
                  </a:lnTo>
                  <a:lnTo>
                    <a:pt x="300987" y="4937165"/>
                  </a:lnTo>
                  <a:lnTo>
                    <a:pt x="267252" y="4906806"/>
                  </a:lnTo>
                  <a:lnTo>
                    <a:pt x="235169" y="4874723"/>
                  </a:lnTo>
                  <a:lnTo>
                    <a:pt x="204810" y="4840988"/>
                  </a:lnTo>
                  <a:lnTo>
                    <a:pt x="176249" y="4805673"/>
                  </a:lnTo>
                  <a:lnTo>
                    <a:pt x="149556" y="4768850"/>
                  </a:lnTo>
                  <a:lnTo>
                    <a:pt x="124806" y="4730591"/>
                  </a:lnTo>
                  <a:lnTo>
                    <a:pt x="102069" y="4690970"/>
                  </a:lnTo>
                  <a:lnTo>
                    <a:pt x="81418" y="4650058"/>
                  </a:lnTo>
                  <a:lnTo>
                    <a:pt x="62927" y="4607928"/>
                  </a:lnTo>
                  <a:lnTo>
                    <a:pt x="46666" y="4564652"/>
                  </a:lnTo>
                  <a:lnTo>
                    <a:pt x="32708" y="4520302"/>
                  </a:lnTo>
                  <a:lnTo>
                    <a:pt x="21126" y="4474951"/>
                  </a:lnTo>
                  <a:lnTo>
                    <a:pt x="11992" y="4428671"/>
                  </a:lnTo>
                  <a:lnTo>
                    <a:pt x="5378" y="4381534"/>
                  </a:lnTo>
                  <a:lnTo>
                    <a:pt x="1356" y="4333613"/>
                  </a:lnTo>
                  <a:lnTo>
                    <a:pt x="0" y="4284980"/>
                  </a:lnTo>
                  <a:lnTo>
                    <a:pt x="0" y="856996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165593" y="4224273"/>
            <a:ext cx="4764405" cy="4083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83005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Malgun Gothic"/>
                <a:cs typeface="Malgun Gothic"/>
              </a:rPr>
              <a:t>대표</a:t>
            </a:r>
            <a:r>
              <a:rPr dirty="0" sz="4400" spc="-555">
                <a:latin typeface="Malgun Gothic"/>
                <a:cs typeface="Malgun Gothic"/>
              </a:rPr>
              <a:t> </a:t>
            </a:r>
            <a:r>
              <a:rPr dirty="0" sz="4400" spc="-25">
                <a:latin typeface="Malgun Gothic"/>
                <a:cs typeface="Malgun Gothic"/>
              </a:rPr>
              <a:t>컬럼</a:t>
            </a:r>
            <a:endParaRPr sz="4400">
              <a:latin typeface="Malgun Gothic"/>
              <a:cs typeface="Malgun Gothic"/>
            </a:endParaRPr>
          </a:p>
          <a:p>
            <a:pPr marL="431165" indent="-418465">
              <a:lnSpc>
                <a:spcPct val="100000"/>
              </a:lnSpc>
              <a:spcBef>
                <a:spcPts val="2895"/>
              </a:spcBef>
              <a:buSzPct val="83333"/>
              <a:buFont typeface="Calibri"/>
              <a:buChar char="●"/>
              <a:tabLst>
                <a:tab pos="431165" algn="l"/>
              </a:tabLst>
            </a:pPr>
            <a:r>
              <a:rPr dirty="0" sz="3600">
                <a:latin typeface="Malgun Gothic"/>
                <a:cs typeface="Malgun Gothic"/>
              </a:rPr>
              <a:t>발생일시</a:t>
            </a:r>
            <a:r>
              <a:rPr dirty="0" sz="3600">
                <a:latin typeface="Calibri"/>
                <a:cs typeface="Calibri"/>
              </a:rPr>
              <a:t>_</a:t>
            </a:r>
            <a:r>
              <a:rPr dirty="0" sz="3600">
                <a:latin typeface="Malgun Gothic"/>
                <a:cs typeface="Malgun Gothic"/>
              </a:rPr>
              <a:t>년</a:t>
            </a:r>
            <a:r>
              <a:rPr dirty="0" sz="3600">
                <a:latin typeface="Calibri"/>
                <a:cs typeface="Calibri"/>
              </a:rPr>
              <a:t>,</a:t>
            </a:r>
            <a:r>
              <a:rPr dirty="0" sz="3600" spc="-15">
                <a:latin typeface="Calibri"/>
                <a:cs typeface="Calibri"/>
              </a:rPr>
              <a:t> </a:t>
            </a:r>
            <a:r>
              <a:rPr dirty="0" sz="3600">
                <a:latin typeface="Malgun Gothic"/>
                <a:cs typeface="Malgun Gothic"/>
              </a:rPr>
              <a:t>월</a:t>
            </a:r>
            <a:r>
              <a:rPr dirty="0" sz="3600">
                <a:latin typeface="Calibri"/>
                <a:cs typeface="Calibri"/>
              </a:rPr>
              <a:t>,</a:t>
            </a:r>
            <a:r>
              <a:rPr dirty="0" sz="3600" spc="-25">
                <a:latin typeface="Calibri"/>
                <a:cs typeface="Calibri"/>
              </a:rPr>
              <a:t> </a:t>
            </a:r>
            <a:r>
              <a:rPr dirty="0" sz="3600" spc="-25">
                <a:latin typeface="Malgun Gothic"/>
                <a:cs typeface="Malgun Gothic"/>
              </a:rPr>
              <a:t>시간</a:t>
            </a:r>
            <a:endParaRPr sz="3600">
              <a:latin typeface="Malgun Gothic"/>
              <a:cs typeface="Malgun Gothic"/>
            </a:endParaRPr>
          </a:p>
          <a:p>
            <a:pPr marL="431165" indent="-418465">
              <a:lnSpc>
                <a:spcPct val="100000"/>
              </a:lnSpc>
              <a:spcBef>
                <a:spcPts val="2165"/>
              </a:spcBef>
              <a:buSzPct val="83333"/>
              <a:buFont typeface="Calibri"/>
              <a:buChar char="●"/>
              <a:tabLst>
                <a:tab pos="431165" algn="l"/>
              </a:tabLst>
            </a:pPr>
            <a:r>
              <a:rPr dirty="0" sz="3600" spc="-10">
                <a:latin typeface="Malgun Gothic"/>
                <a:cs typeface="Malgun Gothic"/>
              </a:rPr>
              <a:t>발생장소</a:t>
            </a:r>
            <a:r>
              <a:rPr dirty="0" sz="3600" spc="-10">
                <a:latin typeface="Calibri"/>
                <a:cs typeface="Calibri"/>
              </a:rPr>
              <a:t>_</a:t>
            </a:r>
            <a:r>
              <a:rPr dirty="0" sz="3600" spc="-10">
                <a:latin typeface="Malgun Gothic"/>
                <a:cs typeface="Malgun Gothic"/>
              </a:rPr>
              <a:t>시도</a:t>
            </a:r>
            <a:endParaRPr sz="3600">
              <a:latin typeface="Malgun Gothic"/>
              <a:cs typeface="Malgun Gothic"/>
            </a:endParaRPr>
          </a:p>
          <a:p>
            <a:pPr marL="431165" indent="-418465">
              <a:lnSpc>
                <a:spcPct val="100000"/>
              </a:lnSpc>
              <a:spcBef>
                <a:spcPts val="2160"/>
              </a:spcBef>
              <a:buSzPct val="83333"/>
              <a:buFont typeface="Calibri"/>
              <a:buChar char="●"/>
              <a:tabLst>
                <a:tab pos="431165" algn="l"/>
              </a:tabLst>
            </a:pPr>
            <a:r>
              <a:rPr dirty="0" sz="3600" spc="-20">
                <a:latin typeface="Malgun Gothic"/>
                <a:cs typeface="Malgun Gothic"/>
              </a:rPr>
              <a:t>발생원인</a:t>
            </a:r>
            <a:endParaRPr sz="3600">
              <a:latin typeface="Malgun Gothic"/>
              <a:cs typeface="Malgun Gothic"/>
            </a:endParaRPr>
          </a:p>
          <a:p>
            <a:pPr marL="431165" indent="-418465">
              <a:lnSpc>
                <a:spcPct val="100000"/>
              </a:lnSpc>
              <a:spcBef>
                <a:spcPts val="2160"/>
              </a:spcBef>
              <a:buSzPct val="83333"/>
              <a:buFont typeface="Calibri"/>
              <a:buChar char="●"/>
              <a:tabLst>
                <a:tab pos="431165" algn="l"/>
              </a:tabLst>
            </a:pPr>
            <a:r>
              <a:rPr dirty="0" sz="3600" spc="-20">
                <a:latin typeface="Malgun Gothic"/>
                <a:cs typeface="Malgun Gothic"/>
              </a:rPr>
              <a:t>피해규모</a:t>
            </a:r>
            <a:endParaRPr sz="3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03.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13738" y="2475290"/>
            <a:ext cx="3329940" cy="3414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13999"/>
              </a:lnSpc>
              <a:spcBef>
                <a:spcPts val="10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피해규모 </a:t>
            </a:r>
            <a:r>
              <a:rPr dirty="0" sz="6500" spc="-25">
                <a:latin typeface="Malgun Gothic"/>
                <a:cs typeface="Malgun Gothic"/>
              </a:rPr>
              <a:t>데이터 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791" y="6693407"/>
            <a:ext cx="4724400" cy="333908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948421" y="1290605"/>
            <a:ext cx="9010015" cy="1188085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dirty="0" sz="3900">
                <a:latin typeface="Malgun Gothic"/>
                <a:cs typeface="Malgun Gothic"/>
              </a:rPr>
              <a:t>산불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피해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면적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데이터를</a:t>
            </a:r>
            <a:r>
              <a:rPr dirty="0" sz="3900" spc="-484">
                <a:latin typeface="Malgun Gothic"/>
                <a:cs typeface="Malgun Gothic"/>
              </a:rPr>
              <a:t> </a:t>
            </a:r>
            <a:r>
              <a:rPr dirty="0" sz="3900">
                <a:latin typeface="Malgun Gothic"/>
                <a:cs typeface="Malgun Gothic"/>
              </a:rPr>
              <a:t>이용한</a:t>
            </a:r>
            <a:r>
              <a:rPr dirty="0" sz="3900" spc="-490">
                <a:latin typeface="Malgun Gothic"/>
                <a:cs typeface="Malgun Gothic"/>
              </a:rPr>
              <a:t> </a:t>
            </a:r>
            <a:r>
              <a:rPr dirty="0" sz="3900" spc="-20">
                <a:latin typeface="Malgun Gothic"/>
                <a:cs typeface="Malgun Gothic"/>
              </a:rPr>
              <a:t>추가분석</a:t>
            </a:r>
            <a:endParaRPr sz="39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545"/>
              </a:spcBef>
              <a:tabLst>
                <a:tab pos="1828164" algn="l"/>
              </a:tabLst>
            </a:pPr>
            <a:r>
              <a:rPr dirty="0" sz="2600">
                <a:latin typeface="Calibri"/>
                <a:cs typeface="Calibri"/>
              </a:rPr>
              <a:t>(</a:t>
            </a:r>
            <a:r>
              <a:rPr dirty="0" sz="2600">
                <a:latin typeface="Malgun Gothic"/>
                <a:cs typeface="Malgun Gothic"/>
              </a:rPr>
              <a:t>단위</a:t>
            </a:r>
            <a:r>
              <a:rPr dirty="0" sz="2600" spc="-15">
                <a:latin typeface="Calibri"/>
                <a:cs typeface="Calibri"/>
              </a:rPr>
              <a:t>, </a:t>
            </a:r>
            <a:r>
              <a:rPr dirty="0" sz="2600" spc="-25">
                <a:latin typeface="Calibri"/>
                <a:cs typeface="Calibri"/>
              </a:rPr>
              <a:t>ha)</a:t>
            </a:r>
            <a:r>
              <a:rPr dirty="0" sz="2600">
                <a:latin typeface="Calibri"/>
                <a:cs typeface="Calibri"/>
              </a:rPr>
              <a:t>	</a:t>
            </a:r>
            <a:r>
              <a:rPr dirty="0" sz="2600">
                <a:latin typeface="Arial"/>
                <a:cs typeface="Arial"/>
              </a:rPr>
              <a:t>(1ha</a:t>
            </a:r>
            <a:r>
              <a:rPr dirty="0" sz="2600" spc="-25">
                <a:latin typeface="Arial"/>
                <a:cs typeface="Arial"/>
              </a:rPr>
              <a:t> = </a:t>
            </a:r>
            <a:r>
              <a:rPr dirty="0" sz="2600" spc="-10">
                <a:latin typeface="Arial"/>
                <a:cs typeface="Arial"/>
              </a:rPr>
              <a:t>10,000</a:t>
            </a:r>
            <a:r>
              <a:rPr dirty="0" sz="2600" spc="-25">
                <a:latin typeface="Segoe UI Symbol"/>
                <a:cs typeface="Segoe UI Symbol"/>
              </a:rPr>
              <a:t>㎡</a:t>
            </a:r>
            <a:r>
              <a:rPr dirty="0" sz="2600" spc="-5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1840" y="1315211"/>
            <a:ext cx="711707" cy="7879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3207" y="2929127"/>
            <a:ext cx="7898892" cy="397002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041893" y="7149795"/>
            <a:ext cx="8211820" cy="2135505"/>
          </a:xfrm>
          <a:prstGeom prst="rect">
            <a:avLst/>
          </a:prstGeom>
        </p:spPr>
        <p:txBody>
          <a:bodyPr wrap="square" lIns="0" tIns="244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850265" algn="l"/>
              </a:tabLst>
            </a:pPr>
            <a:r>
              <a:rPr dirty="0" sz="5400" spc="-25">
                <a:latin typeface="Calibri"/>
                <a:cs typeface="Calibri"/>
              </a:rPr>
              <a:t>2.</a:t>
            </a:r>
            <a:r>
              <a:rPr dirty="0" sz="5400">
                <a:latin typeface="Calibri"/>
                <a:cs typeface="Calibri"/>
              </a:rPr>
              <a:t>	1000ha</a:t>
            </a:r>
            <a:r>
              <a:rPr dirty="0" sz="5400" spc="-155">
                <a:latin typeface="Calibri"/>
                <a:cs typeface="Calibri"/>
              </a:rPr>
              <a:t> </a:t>
            </a:r>
            <a:r>
              <a:rPr dirty="0" sz="5400">
                <a:latin typeface="Malgun Gothic"/>
                <a:cs typeface="Malgun Gothic"/>
              </a:rPr>
              <a:t>이상</a:t>
            </a:r>
            <a:r>
              <a:rPr dirty="0" sz="5400" spc="-675">
                <a:latin typeface="Malgun Gothic"/>
                <a:cs typeface="Malgun Gothic"/>
              </a:rPr>
              <a:t> </a:t>
            </a:r>
            <a:r>
              <a:rPr dirty="0" sz="5400">
                <a:latin typeface="Malgun Gothic"/>
                <a:cs typeface="Malgun Gothic"/>
              </a:rPr>
              <a:t>발생한</a:t>
            </a:r>
            <a:r>
              <a:rPr dirty="0" sz="5400" spc="-675">
                <a:latin typeface="Malgun Gothic"/>
                <a:cs typeface="Malgun Gothic"/>
              </a:rPr>
              <a:t> </a:t>
            </a:r>
            <a:r>
              <a:rPr dirty="0" sz="5400" spc="-25">
                <a:latin typeface="Malgun Gothic"/>
                <a:cs typeface="Malgun Gothic"/>
              </a:rPr>
              <a:t>피해</a:t>
            </a:r>
            <a:endParaRPr sz="5400">
              <a:latin typeface="Malgun Gothic"/>
              <a:cs typeface="Malgun Gothic"/>
            </a:endParaRPr>
          </a:p>
          <a:p>
            <a:pPr marL="681355">
              <a:lnSpc>
                <a:spcPct val="100000"/>
              </a:lnSpc>
              <a:spcBef>
                <a:spcPts val="1825"/>
              </a:spcBef>
            </a:pPr>
            <a:r>
              <a:rPr dirty="0" sz="5400">
                <a:latin typeface="Calibri"/>
                <a:cs typeface="Calibri"/>
              </a:rPr>
              <a:t>2019,</a:t>
            </a:r>
            <a:r>
              <a:rPr dirty="0" sz="5400" spc="-125">
                <a:latin typeface="Calibri"/>
                <a:cs typeface="Calibri"/>
              </a:rPr>
              <a:t> </a:t>
            </a:r>
            <a:r>
              <a:rPr dirty="0" sz="5400">
                <a:latin typeface="Calibri"/>
                <a:cs typeface="Calibri"/>
              </a:rPr>
              <a:t>2020,</a:t>
            </a:r>
            <a:r>
              <a:rPr dirty="0" sz="5400" spc="-125">
                <a:latin typeface="Calibri"/>
                <a:cs typeface="Calibri"/>
              </a:rPr>
              <a:t> </a:t>
            </a:r>
            <a:r>
              <a:rPr dirty="0" sz="5400">
                <a:latin typeface="Calibri"/>
                <a:cs typeface="Calibri"/>
              </a:rPr>
              <a:t>2022,</a:t>
            </a:r>
            <a:r>
              <a:rPr dirty="0" sz="5400" spc="-120">
                <a:latin typeface="Calibri"/>
                <a:cs typeface="Calibri"/>
              </a:rPr>
              <a:t> </a:t>
            </a:r>
            <a:r>
              <a:rPr dirty="0" sz="5400" spc="-10">
                <a:latin typeface="Calibri"/>
                <a:cs typeface="Calibri"/>
              </a:rPr>
              <a:t>2023</a:t>
            </a:r>
            <a:r>
              <a:rPr dirty="0" sz="5400" spc="-10">
                <a:latin typeface="Malgun Gothic"/>
                <a:cs typeface="Malgun Gothic"/>
              </a:rPr>
              <a:t>년</a:t>
            </a:r>
            <a:endParaRPr sz="5400">
              <a:latin typeface="Malgun Gothic"/>
              <a:cs typeface="Malgun Gothic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182482" y="2842386"/>
            <a:ext cx="5454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25">
                <a:latin typeface="Calibri"/>
                <a:cs typeface="Calibri"/>
              </a:rPr>
              <a:t>1.</a:t>
            </a:r>
            <a:endParaRPr sz="5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8100" y="736091"/>
            <a:ext cx="9970008" cy="881481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8100" y="736091"/>
            <a:ext cx="8229600" cy="9551035"/>
            <a:chOff x="38100" y="736091"/>
            <a:chExt cx="8229600" cy="95510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" y="736091"/>
              <a:ext cx="6922008" cy="881481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" y="1840991"/>
              <a:ext cx="8229600" cy="51313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8592" y="5612891"/>
              <a:ext cx="4953000" cy="467410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9291" y="1740408"/>
              <a:ext cx="1271015" cy="697992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0307" y="1321308"/>
            <a:ext cx="8317992" cy="107899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973816" y="1643633"/>
            <a:ext cx="51022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Malgun Gothic"/>
                <a:cs typeface="Malgun Gothic"/>
              </a:rPr>
              <a:t>주제</a:t>
            </a:r>
            <a:r>
              <a:rPr dirty="0" sz="2400" spc="-185" b="0">
                <a:latin typeface="Malgun Gothic"/>
                <a:cs typeface="Malgun Gothic"/>
              </a:rPr>
              <a:t> </a:t>
            </a:r>
            <a:r>
              <a:rPr dirty="0" sz="2400" b="0">
                <a:latin typeface="Malgun Gothic"/>
                <a:cs typeface="Malgun Gothic"/>
              </a:rPr>
              <a:t>선정</a:t>
            </a:r>
            <a:r>
              <a:rPr dirty="0" sz="2400" spc="-185" b="0">
                <a:latin typeface="Malgun Gothic"/>
                <a:cs typeface="Malgun Gothic"/>
              </a:rPr>
              <a:t> </a:t>
            </a:r>
            <a:r>
              <a:rPr dirty="0" sz="2400" b="0">
                <a:latin typeface="Malgun Gothic"/>
                <a:cs typeface="Malgun Gothic"/>
              </a:rPr>
              <a:t>이유</a:t>
            </a:r>
            <a:r>
              <a:rPr dirty="0" sz="2400" spc="-175" b="0">
                <a:latin typeface="Malgun Gothic"/>
                <a:cs typeface="Malgun Gothic"/>
              </a:rPr>
              <a:t> </a:t>
            </a:r>
            <a:r>
              <a:rPr dirty="0" sz="2400" b="0">
                <a:latin typeface="Malgun Gothic"/>
                <a:cs typeface="Malgun Gothic"/>
              </a:rPr>
              <a:t>및</a:t>
            </a:r>
            <a:r>
              <a:rPr dirty="0" sz="2400" spc="-185" b="0">
                <a:latin typeface="Malgun Gothic"/>
                <a:cs typeface="Malgun Gothic"/>
              </a:rPr>
              <a:t> </a:t>
            </a:r>
            <a:r>
              <a:rPr dirty="0" sz="2400" b="0">
                <a:latin typeface="Malgun Gothic"/>
                <a:cs typeface="Malgun Gothic"/>
              </a:rPr>
              <a:t>활용한</a:t>
            </a:r>
            <a:r>
              <a:rPr dirty="0" sz="2400" spc="-185" b="0">
                <a:latin typeface="Malgun Gothic"/>
                <a:cs typeface="Malgun Gothic"/>
              </a:rPr>
              <a:t> </a:t>
            </a:r>
            <a:r>
              <a:rPr dirty="0" sz="2400" b="0">
                <a:latin typeface="Malgun Gothic"/>
                <a:cs typeface="Malgun Gothic"/>
              </a:rPr>
              <a:t>데이터</a:t>
            </a:r>
            <a:r>
              <a:rPr dirty="0" sz="2400" spc="-185" b="0">
                <a:latin typeface="Malgun Gothic"/>
                <a:cs typeface="Malgun Gothic"/>
              </a:rPr>
              <a:t> </a:t>
            </a:r>
            <a:r>
              <a:rPr dirty="0" sz="2400" spc="-25" b="0">
                <a:latin typeface="Malgun Gothic"/>
                <a:cs typeface="Malgun Gothic"/>
              </a:rPr>
              <a:t>소개</a:t>
            </a:r>
            <a:endParaRPr sz="2400">
              <a:latin typeface="Malgun Gothic"/>
              <a:cs typeface="Malgun Gothic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1600" y="1626107"/>
            <a:ext cx="1828800" cy="4953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309861" y="1703959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01.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560307" y="2628900"/>
            <a:ext cx="8318500" cy="1079500"/>
            <a:chOff x="8560307" y="2628900"/>
            <a:chExt cx="8318500" cy="107950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0307" y="2628900"/>
              <a:ext cx="8317992" cy="107899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1599" y="2921508"/>
              <a:ext cx="1828800" cy="49530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9309861" y="3012439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02.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560307" y="3924300"/>
            <a:ext cx="8318500" cy="1079500"/>
            <a:chOff x="8560307" y="3924300"/>
            <a:chExt cx="8318500" cy="1079500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0307" y="3924300"/>
              <a:ext cx="8317992" cy="107899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1599" y="4216908"/>
              <a:ext cx="1828800" cy="49530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309861" y="4307839"/>
            <a:ext cx="115697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03.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0307" y="5231891"/>
            <a:ext cx="8317992" cy="1080515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0973816" y="5555741"/>
            <a:ext cx="4934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algun Gothic"/>
                <a:cs typeface="Malgun Gothic"/>
              </a:rPr>
              <a:t>날짜와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계절을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중심으로</a:t>
            </a:r>
            <a:r>
              <a:rPr dirty="0" sz="2400" spc="-170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데이터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분석</a:t>
            </a:r>
            <a:endParaRPr sz="2400">
              <a:latin typeface="Malgun Gothic"/>
              <a:cs typeface="Malgun Gothic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1600" y="5524500"/>
            <a:ext cx="1828800" cy="495300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9309861" y="5603494"/>
            <a:ext cx="115697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8560307" y="6527292"/>
            <a:ext cx="8318500" cy="1080770"/>
            <a:chOff x="8560307" y="6527292"/>
            <a:chExt cx="8318500" cy="1080770"/>
          </a:xfrm>
        </p:grpSpPr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0307" y="6527292"/>
              <a:ext cx="8317992" cy="108051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91599" y="6819900"/>
              <a:ext cx="1828800" cy="495300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9309861" y="6911720"/>
            <a:ext cx="115697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05.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0307" y="7822692"/>
            <a:ext cx="8317992" cy="1080516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10973816" y="8146795"/>
            <a:ext cx="3309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algun Gothic"/>
                <a:cs typeface="Malgun Gothic"/>
              </a:rPr>
              <a:t>진화</a:t>
            </a:r>
            <a:r>
              <a:rPr dirty="0" sz="2400" spc="-30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시간별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데이터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분석</a:t>
            </a:r>
            <a:endParaRPr sz="2400">
              <a:latin typeface="Malgun Gothic"/>
              <a:cs typeface="Malgun Gothic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1600" y="8127492"/>
            <a:ext cx="1828800" cy="495300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9309861" y="8207502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06.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973816" y="2939288"/>
            <a:ext cx="46297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algun Gothic"/>
                <a:cs typeface="Malgun Gothic"/>
              </a:rPr>
              <a:t>산불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원인을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중심으로</a:t>
            </a:r>
            <a:r>
              <a:rPr dirty="0" sz="2400" spc="-17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데이터</a:t>
            </a:r>
            <a:r>
              <a:rPr dirty="0" sz="2400" spc="-190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분석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973816" y="4234688"/>
            <a:ext cx="3021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algun Gothic"/>
                <a:cs typeface="Malgun Gothic"/>
              </a:rPr>
              <a:t>피해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규모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데이터</a:t>
            </a:r>
            <a:r>
              <a:rPr dirty="0" sz="2400" spc="-175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분석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973816" y="6838568"/>
            <a:ext cx="39363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Malgun Gothic"/>
                <a:cs typeface="Malgun Gothic"/>
              </a:rPr>
              <a:t>지역을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중심으로</a:t>
            </a:r>
            <a:r>
              <a:rPr dirty="0" sz="2400" spc="-185">
                <a:latin typeface="Malgun Gothic"/>
                <a:cs typeface="Malgun Gothic"/>
              </a:rPr>
              <a:t> </a:t>
            </a:r>
            <a:r>
              <a:rPr dirty="0" sz="2400">
                <a:latin typeface="Malgun Gothic"/>
                <a:cs typeface="Malgun Gothic"/>
              </a:rPr>
              <a:t>데이터</a:t>
            </a:r>
            <a:r>
              <a:rPr dirty="0" sz="2400" spc="-170">
                <a:latin typeface="Malgun Gothic"/>
                <a:cs typeface="Malgun Gothic"/>
              </a:rPr>
              <a:t> </a:t>
            </a:r>
            <a:r>
              <a:rPr dirty="0" sz="2400" spc="-25">
                <a:latin typeface="Malgun Gothic"/>
                <a:cs typeface="Malgun Gothic"/>
              </a:rPr>
              <a:t>분석</a:t>
            </a:r>
            <a:endParaRPr sz="2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4071" y="3624071"/>
            <a:ext cx="4838700" cy="6134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3624071"/>
            <a:ext cx="6237732" cy="61341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762000"/>
            <a:ext cx="17068800" cy="25768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2941" y="1776222"/>
            <a:ext cx="10619740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b="0">
                <a:solidFill>
                  <a:srgbClr val="E85B3E"/>
                </a:solidFill>
                <a:latin typeface="Malgun Gothic"/>
                <a:cs typeface="Malgun Gothic"/>
              </a:rPr>
              <a:t>날짜와</a:t>
            </a:r>
            <a:r>
              <a:rPr dirty="0" sz="6500" spc="-500" b="0">
                <a:solidFill>
                  <a:srgbClr val="E85B3E"/>
                </a:solidFill>
                <a:latin typeface="Malgun Gothic"/>
                <a:cs typeface="Malgun Gothic"/>
              </a:rPr>
              <a:t> </a:t>
            </a:r>
            <a:r>
              <a:rPr dirty="0" sz="6500" b="0">
                <a:solidFill>
                  <a:srgbClr val="E85B3E"/>
                </a:solidFill>
                <a:latin typeface="Malgun Gothic"/>
                <a:cs typeface="Malgun Gothic"/>
              </a:rPr>
              <a:t>계절별로</a:t>
            </a:r>
            <a:r>
              <a:rPr dirty="0" sz="6500" spc="-500" b="0">
                <a:solidFill>
                  <a:srgbClr val="E85B3E"/>
                </a:solidFill>
                <a:latin typeface="Malgun Gothic"/>
                <a:cs typeface="Malgun Gothic"/>
              </a:rPr>
              <a:t> </a:t>
            </a:r>
            <a:r>
              <a:rPr dirty="0" sz="6500" b="0">
                <a:latin typeface="Malgun Gothic"/>
                <a:cs typeface="Malgun Gothic"/>
              </a:rPr>
              <a:t>데이터</a:t>
            </a:r>
            <a:r>
              <a:rPr dirty="0" sz="6500" spc="-495" b="0">
                <a:latin typeface="Malgun Gothic"/>
                <a:cs typeface="Malgun Gothic"/>
              </a:rPr>
              <a:t> </a:t>
            </a:r>
            <a:r>
              <a:rPr dirty="0" sz="6500" spc="-25" b="0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6407" y="1104900"/>
            <a:ext cx="2095500" cy="4953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281161" y="1195527"/>
            <a:ext cx="11569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99208" y="1104900"/>
            <a:ext cx="1828800" cy="22357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9544" y="4046220"/>
            <a:ext cx="774192" cy="4191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179066" y="3953893"/>
            <a:ext cx="2855595" cy="979169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algn="ctr" marR="12700">
              <a:lnSpc>
                <a:spcPct val="100000"/>
              </a:lnSpc>
              <a:spcBef>
                <a:spcPts val="1250"/>
              </a:spcBef>
            </a:pPr>
            <a:r>
              <a:rPr dirty="0" sz="1700" spc="-5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dirty="0" sz="2300" b="1">
                <a:latin typeface="Malgun Gothic"/>
                <a:cs typeface="Malgun Gothic"/>
              </a:rPr>
              <a:t>연도별</a:t>
            </a:r>
            <a:r>
              <a:rPr dirty="0" sz="2300" spc="-295" b="1">
                <a:latin typeface="Malgun Gothic"/>
                <a:cs typeface="Malgun Gothic"/>
              </a:rPr>
              <a:t> </a:t>
            </a:r>
            <a:r>
              <a:rPr dirty="0" sz="2300" b="1">
                <a:latin typeface="Malgun Gothic"/>
                <a:cs typeface="Malgun Gothic"/>
              </a:rPr>
              <a:t>산불</a:t>
            </a:r>
            <a:r>
              <a:rPr dirty="0" sz="2300" spc="-295" b="1">
                <a:latin typeface="Malgun Gothic"/>
                <a:cs typeface="Malgun Gothic"/>
              </a:rPr>
              <a:t> </a:t>
            </a:r>
            <a:r>
              <a:rPr dirty="0" sz="2300" b="1">
                <a:latin typeface="Malgun Gothic"/>
                <a:cs typeface="Malgun Gothic"/>
              </a:rPr>
              <a:t>발생</a:t>
            </a:r>
            <a:r>
              <a:rPr dirty="0" sz="2300" spc="-295" b="1">
                <a:latin typeface="Malgun Gothic"/>
                <a:cs typeface="Malgun Gothic"/>
              </a:rPr>
              <a:t> </a:t>
            </a:r>
            <a:r>
              <a:rPr dirty="0" sz="2300" spc="-25" b="1">
                <a:latin typeface="Malgun Gothic"/>
                <a:cs typeface="Malgun Gothic"/>
              </a:rPr>
              <a:t>건수</a:t>
            </a:r>
            <a:endParaRPr sz="23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3716" y="5114861"/>
            <a:ext cx="5645785" cy="3592829"/>
            <a:chOff x="783716" y="5114861"/>
            <a:chExt cx="5645785" cy="3592829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291" y="5143499"/>
              <a:ext cx="5588508" cy="353567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98004" y="5129148"/>
              <a:ext cx="5617210" cy="3564254"/>
            </a:xfrm>
            <a:custGeom>
              <a:avLst/>
              <a:gdLst/>
              <a:ahLst/>
              <a:cxnLst/>
              <a:rect l="l" t="t" r="r" b="b"/>
              <a:pathLst>
                <a:path w="5617210" h="3564254">
                  <a:moveTo>
                    <a:pt x="0" y="3564254"/>
                  </a:moveTo>
                  <a:lnTo>
                    <a:pt x="5617083" y="3564254"/>
                  </a:lnTo>
                  <a:lnTo>
                    <a:pt x="5617083" y="0"/>
                  </a:lnTo>
                  <a:lnTo>
                    <a:pt x="0" y="0"/>
                  </a:lnTo>
                  <a:lnTo>
                    <a:pt x="0" y="3564254"/>
                  </a:lnTo>
                  <a:close/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24416" y="3869435"/>
            <a:ext cx="762000" cy="4191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7613142" y="3817364"/>
            <a:ext cx="4479290" cy="82169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 marR="85090">
              <a:lnSpc>
                <a:spcPct val="100000"/>
              </a:lnSpc>
              <a:spcBef>
                <a:spcPts val="940"/>
              </a:spcBef>
            </a:pPr>
            <a:r>
              <a:rPr dirty="0" sz="1700" spc="-10">
                <a:latin typeface="Arial"/>
                <a:cs typeface="Arial"/>
              </a:rPr>
              <a:t>1-</a:t>
            </a:r>
            <a:r>
              <a:rPr dirty="0" sz="1700" spc="-5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000" b="1">
                <a:latin typeface="Malgun Gothic"/>
                <a:cs typeface="Malgun Gothic"/>
              </a:rPr>
              <a:t>연도별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spc="-10" b="1">
                <a:latin typeface="Malgun Gothic"/>
                <a:cs typeface="Malgun Gothic"/>
              </a:rPr>
              <a:t>발생장소</a:t>
            </a:r>
            <a:r>
              <a:rPr dirty="0" sz="2000" spc="-10" b="1">
                <a:latin typeface="Calibri"/>
                <a:cs typeface="Calibri"/>
              </a:rPr>
              <a:t>(</a:t>
            </a:r>
            <a:r>
              <a:rPr dirty="0" sz="2000" spc="-10" b="1">
                <a:latin typeface="Malgun Gothic"/>
                <a:cs typeface="Malgun Gothic"/>
              </a:rPr>
              <a:t>시도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latin typeface="Malgun Gothic"/>
                <a:cs typeface="Malgun Gothic"/>
              </a:rPr>
              <a:t>별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24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발생</a:t>
            </a:r>
            <a:r>
              <a:rPr dirty="0" sz="2000" spc="-245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건수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8099615" y="4786248"/>
          <a:ext cx="3488690" cy="4672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35050"/>
                <a:gridCol w="1222374"/>
              </a:tblGrid>
              <a:tr h="433705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6680">
                    <a:lnL w="9525">
                      <a:solidFill>
                        <a:srgbClr val="497DBA"/>
                      </a:solidFill>
                      <a:prstDash val="solid"/>
                    </a:lnL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시도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668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017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발생건수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6680">
                    <a:lnR w="9525">
                      <a:solidFill>
                        <a:srgbClr val="497DBA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</a:tr>
              <a:tr h="419734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9525">
                      <a:solidFill>
                        <a:srgbClr val="497DBA"/>
                      </a:solidFill>
                      <a:prstDash val="solid"/>
                    </a:lnL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7790"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R w="9525">
                      <a:solidFill>
                        <a:srgbClr val="497DBA"/>
                      </a:solidFill>
                      <a:prstDash val="solid"/>
                    </a:lnR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161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경북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87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87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01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74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87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154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160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87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160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9210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87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01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86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7" name="object 17" descr=""/>
          <p:cNvGrpSpPr/>
          <p:nvPr/>
        </p:nvGrpSpPr>
        <p:grpSpPr>
          <a:xfrm>
            <a:off x="12801600" y="3624071"/>
            <a:ext cx="4838700" cy="6134100"/>
            <a:chOff x="12801600" y="3624071"/>
            <a:chExt cx="4838700" cy="6134100"/>
          </a:xfrm>
        </p:grpSpPr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600" y="3624071"/>
              <a:ext cx="4838700" cy="61341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33092" y="3854195"/>
              <a:ext cx="775715" cy="41910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3315950" y="3762073"/>
            <a:ext cx="3811270" cy="90741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dirty="0" sz="1700" spc="-10">
                <a:latin typeface="Arial"/>
                <a:cs typeface="Arial"/>
              </a:rPr>
              <a:t>1-</a:t>
            </a:r>
            <a:r>
              <a:rPr dirty="0" sz="1700" spc="-5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dirty="0" sz="2000" b="1">
                <a:latin typeface="Malgun Gothic"/>
                <a:cs typeface="Malgun Gothic"/>
              </a:rPr>
              <a:t>연도별</a:t>
            </a:r>
            <a:r>
              <a:rPr dirty="0" sz="2000" spc="-27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발생원인별</a:t>
            </a:r>
            <a:r>
              <a:rPr dirty="0" sz="2000" spc="-27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발생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건수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13514895" y="4810252"/>
          <a:ext cx="3488690" cy="4672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555"/>
                <a:gridCol w="1303020"/>
                <a:gridCol w="1089025"/>
              </a:tblGrid>
              <a:tr h="433705">
                <a:tc>
                  <a:txBody>
                    <a:bodyPr/>
                    <a:lstStyle/>
                    <a:p>
                      <a:pPr algn="r" marR="255904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연도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6680">
                    <a:lnL w="9525">
                      <a:solidFill>
                        <a:srgbClr val="46AAC5"/>
                      </a:solidFill>
                      <a:prstDash val="solid"/>
                    </a:lnL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00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발생원인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6680"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발생건수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6680">
                    <a:lnR w="9525">
                      <a:solidFill>
                        <a:srgbClr val="46AAC5"/>
                      </a:solidFill>
                      <a:prstDash val="solid"/>
                    </a:lnR>
                    <a:solidFill>
                      <a:srgbClr val="4AACC5"/>
                    </a:solidFill>
                  </a:tcPr>
                </a:tc>
              </a:tr>
              <a:tr h="419734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9525">
                      <a:solidFill>
                        <a:srgbClr val="46AAC5"/>
                      </a:solidFill>
                      <a:prstDash val="solid"/>
                    </a:lnL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97790"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197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R w="9525">
                      <a:solidFill>
                        <a:srgbClr val="46AAC5"/>
                      </a:solidFill>
                      <a:prstDash val="solid"/>
                    </a:lnR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쓰레기소각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266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169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870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185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870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1600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870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253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1600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235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187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algn="r" marR="236854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2024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810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02870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46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0965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62000"/>
            <a:ext cx="17068800" cy="25768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1" y="1776222"/>
            <a:ext cx="10619740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b="0">
                <a:solidFill>
                  <a:srgbClr val="E85B3E"/>
                </a:solidFill>
                <a:latin typeface="Malgun Gothic"/>
                <a:cs typeface="Malgun Gothic"/>
              </a:rPr>
              <a:t>날짜와</a:t>
            </a:r>
            <a:r>
              <a:rPr dirty="0" sz="6500" spc="-500" b="0">
                <a:solidFill>
                  <a:srgbClr val="E85B3E"/>
                </a:solidFill>
                <a:latin typeface="Malgun Gothic"/>
                <a:cs typeface="Malgun Gothic"/>
              </a:rPr>
              <a:t> </a:t>
            </a:r>
            <a:r>
              <a:rPr dirty="0" sz="6500" b="0">
                <a:solidFill>
                  <a:srgbClr val="E85B3E"/>
                </a:solidFill>
                <a:latin typeface="Malgun Gothic"/>
                <a:cs typeface="Malgun Gothic"/>
              </a:rPr>
              <a:t>계절별로</a:t>
            </a:r>
            <a:r>
              <a:rPr dirty="0" sz="6500" spc="-500" b="0">
                <a:solidFill>
                  <a:srgbClr val="E85B3E"/>
                </a:solidFill>
                <a:latin typeface="Malgun Gothic"/>
                <a:cs typeface="Malgun Gothic"/>
              </a:rPr>
              <a:t> </a:t>
            </a:r>
            <a:r>
              <a:rPr dirty="0" sz="6500" b="0">
                <a:latin typeface="Malgun Gothic"/>
                <a:cs typeface="Malgun Gothic"/>
              </a:rPr>
              <a:t>데이터</a:t>
            </a:r>
            <a:r>
              <a:rPr dirty="0" sz="6500" spc="-495" b="0">
                <a:latin typeface="Malgun Gothic"/>
                <a:cs typeface="Malgun Gothic"/>
              </a:rPr>
              <a:t> </a:t>
            </a:r>
            <a:r>
              <a:rPr dirty="0" sz="6500" spc="-25" b="0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6407" y="1104900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281161" y="1195527"/>
            <a:ext cx="11569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99208" y="1104900"/>
            <a:ext cx="1828800" cy="2235707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571500" y="3619500"/>
            <a:ext cx="6238240" cy="6134100"/>
            <a:chOff x="571500" y="3619500"/>
            <a:chExt cx="6238240" cy="613410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500" y="3619500"/>
              <a:ext cx="6237732" cy="61341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2507" y="4169663"/>
              <a:ext cx="775715" cy="4191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262377" y="4080600"/>
            <a:ext cx="2856230" cy="974090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230"/>
              </a:spcBef>
            </a:pPr>
            <a:r>
              <a:rPr dirty="0" sz="1700" spc="-5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35"/>
              </a:spcBef>
            </a:pPr>
            <a:r>
              <a:rPr dirty="0" sz="2300" spc="-10" b="1">
                <a:latin typeface="Malgun Gothic"/>
                <a:cs typeface="Malgun Gothic"/>
              </a:rPr>
              <a:t>계절별</a:t>
            </a:r>
            <a:r>
              <a:rPr dirty="0" sz="2300" spc="-280" b="1">
                <a:latin typeface="Malgun Gothic"/>
                <a:cs typeface="Malgun Gothic"/>
              </a:rPr>
              <a:t> </a:t>
            </a:r>
            <a:r>
              <a:rPr dirty="0" sz="2300" spc="-10" b="1">
                <a:latin typeface="Malgun Gothic"/>
                <a:cs typeface="Malgun Gothic"/>
              </a:rPr>
              <a:t>산불</a:t>
            </a:r>
            <a:r>
              <a:rPr dirty="0" sz="2300" spc="-280" b="1">
                <a:latin typeface="Malgun Gothic"/>
                <a:cs typeface="Malgun Gothic"/>
              </a:rPr>
              <a:t> </a:t>
            </a:r>
            <a:r>
              <a:rPr dirty="0" sz="2300" spc="-10" b="1">
                <a:latin typeface="Malgun Gothic"/>
                <a:cs typeface="Malgun Gothic"/>
              </a:rPr>
              <a:t>발생</a:t>
            </a:r>
            <a:r>
              <a:rPr dirty="0" sz="2300" spc="-275" b="1">
                <a:latin typeface="Malgun Gothic"/>
                <a:cs typeface="Malgun Gothic"/>
              </a:rPr>
              <a:t> </a:t>
            </a:r>
            <a:r>
              <a:rPr dirty="0" sz="2300" spc="-25" b="1">
                <a:latin typeface="Malgun Gothic"/>
                <a:cs typeface="Malgun Gothic"/>
              </a:rPr>
              <a:t>건수</a:t>
            </a:r>
            <a:endParaRPr sz="2300">
              <a:latin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3048" y="5128577"/>
            <a:ext cx="5835015" cy="3632835"/>
            <a:chOff x="773048" y="5128577"/>
            <a:chExt cx="5835015" cy="36328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623" y="5157216"/>
              <a:ext cx="5777483" cy="357530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87336" y="5142865"/>
              <a:ext cx="5806440" cy="3604260"/>
            </a:xfrm>
            <a:custGeom>
              <a:avLst/>
              <a:gdLst/>
              <a:ahLst/>
              <a:cxnLst/>
              <a:rect l="l" t="t" r="r" b="b"/>
              <a:pathLst>
                <a:path w="5806440" h="3604259">
                  <a:moveTo>
                    <a:pt x="0" y="3603879"/>
                  </a:moveTo>
                  <a:lnTo>
                    <a:pt x="5806058" y="3603879"/>
                  </a:lnTo>
                  <a:lnTo>
                    <a:pt x="5806058" y="0"/>
                  </a:lnTo>
                  <a:lnTo>
                    <a:pt x="0" y="0"/>
                  </a:lnTo>
                  <a:lnTo>
                    <a:pt x="0" y="3603879"/>
                  </a:lnTo>
                  <a:close/>
                </a:path>
              </a:pathLst>
            </a:custGeom>
            <a:ln w="28575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7488935" y="3624071"/>
            <a:ext cx="4838700" cy="6134100"/>
            <a:chOff x="7488935" y="3624071"/>
            <a:chExt cx="4838700" cy="6134100"/>
          </a:xfrm>
        </p:grpSpPr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8935" y="3624071"/>
              <a:ext cx="4838700" cy="61341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0427" y="4475987"/>
              <a:ext cx="775716" cy="41910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7669148" y="4529708"/>
            <a:ext cx="4479290" cy="780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latin typeface="Arial"/>
                <a:cs typeface="Arial"/>
              </a:rPr>
              <a:t>2-</a:t>
            </a:r>
            <a:r>
              <a:rPr dirty="0" sz="1700" spc="-5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95"/>
              </a:spcBef>
            </a:pPr>
            <a:r>
              <a:rPr dirty="0" sz="2000" b="1">
                <a:latin typeface="Malgun Gothic"/>
                <a:cs typeface="Malgun Gothic"/>
              </a:rPr>
              <a:t>계절별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spc="-10" b="1">
                <a:latin typeface="Malgun Gothic"/>
                <a:cs typeface="Malgun Gothic"/>
              </a:rPr>
              <a:t>발생장소</a:t>
            </a:r>
            <a:r>
              <a:rPr dirty="0" sz="2000" spc="-10" b="1">
                <a:latin typeface="Calibri"/>
                <a:cs typeface="Calibri"/>
              </a:rPr>
              <a:t>(</a:t>
            </a:r>
            <a:r>
              <a:rPr dirty="0" sz="2000" spc="-10" b="1">
                <a:latin typeface="Malgun Gothic"/>
                <a:cs typeface="Malgun Gothic"/>
              </a:rPr>
              <a:t>시도</a:t>
            </a:r>
            <a:r>
              <a:rPr dirty="0" sz="2000" spc="-10" b="1">
                <a:latin typeface="Calibri"/>
                <a:cs typeface="Calibri"/>
              </a:rPr>
              <a:t>)</a:t>
            </a:r>
            <a:r>
              <a:rPr dirty="0" sz="2000" spc="-10" b="1">
                <a:latin typeface="Malgun Gothic"/>
                <a:cs typeface="Malgun Gothic"/>
              </a:rPr>
              <a:t>별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24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발생</a:t>
            </a:r>
            <a:r>
              <a:rPr dirty="0" sz="2000" spc="-245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건수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8076755" y="5654928"/>
          <a:ext cx="3739515" cy="2583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8565"/>
                <a:gridCol w="1153795"/>
                <a:gridCol w="1280794"/>
              </a:tblGrid>
              <a:tr h="52514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계절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53035">
                    <a:lnL w="9525">
                      <a:solidFill>
                        <a:srgbClr val="497DBA"/>
                      </a:solidFill>
                      <a:prstDash val="solid"/>
                    </a:lnL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시도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53035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4769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발생건수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153035">
                    <a:lnR w="9525">
                      <a:solidFill>
                        <a:srgbClr val="497DBA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800" spc="-50">
                          <a:latin typeface="Malgun Gothic"/>
                          <a:cs typeface="Malgun Gothic"/>
                        </a:rPr>
                        <a:t>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10489">
                    <a:lnL w="9525">
                      <a:solidFill>
                        <a:srgbClr val="497DBA"/>
                      </a:solidFill>
                      <a:prstDash val="solid"/>
                    </a:lnL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10489"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4769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94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10489">
                    <a:lnR w="9525">
                      <a:solidFill>
                        <a:srgbClr val="497DBA"/>
                      </a:solidFill>
                      <a:prstDash val="solid"/>
                    </a:lnR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여름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1557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경북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1557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286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276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1557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가을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1557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1557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286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835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1557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겨울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1557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경북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1557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4769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98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1557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9" name="object 19" descr=""/>
          <p:cNvGrpSpPr/>
          <p:nvPr/>
        </p:nvGrpSpPr>
        <p:grpSpPr>
          <a:xfrm>
            <a:off x="12801600" y="3624071"/>
            <a:ext cx="4838700" cy="6134100"/>
            <a:chOff x="12801600" y="3624071"/>
            <a:chExt cx="4838700" cy="6134100"/>
          </a:xfrm>
        </p:grpSpPr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1600" y="3624071"/>
              <a:ext cx="4838700" cy="61341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94992" y="4485131"/>
              <a:ext cx="835151" cy="419100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3316838" y="4386085"/>
            <a:ext cx="3811270" cy="923925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algn="ctr" marR="12065">
              <a:lnSpc>
                <a:spcPct val="100000"/>
              </a:lnSpc>
              <a:spcBef>
                <a:spcPts val="1310"/>
              </a:spcBef>
            </a:pPr>
            <a:r>
              <a:rPr dirty="0" sz="1700" spc="-10">
                <a:latin typeface="Arial"/>
                <a:cs typeface="Arial"/>
              </a:rPr>
              <a:t>2-</a:t>
            </a:r>
            <a:r>
              <a:rPr dirty="0" sz="1700" spc="-5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20"/>
              </a:spcBef>
            </a:pPr>
            <a:r>
              <a:rPr dirty="0" sz="2000" b="1">
                <a:latin typeface="Malgun Gothic"/>
                <a:cs typeface="Malgun Gothic"/>
              </a:rPr>
              <a:t>계절별</a:t>
            </a:r>
            <a:r>
              <a:rPr dirty="0" sz="2000" spc="-27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발생원인별</a:t>
            </a:r>
            <a:r>
              <a:rPr dirty="0" sz="2000" spc="-27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발생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건수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13192697" y="5622797"/>
          <a:ext cx="4124960" cy="3050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020"/>
                <a:gridCol w="1601470"/>
                <a:gridCol w="1263014"/>
              </a:tblGrid>
              <a:tr h="579755">
                <a:tc>
                  <a:txBody>
                    <a:bodyPr/>
                    <a:lstStyle/>
                    <a:p>
                      <a:pPr algn="ctr" marL="17208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계절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163830">
                    <a:lnL w="9525">
                      <a:solidFill>
                        <a:srgbClr val="46AAC5"/>
                      </a:solidFill>
                      <a:prstDash val="solid"/>
                    </a:lnL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1600" spc="-2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발생원인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163830"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366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1600" spc="-2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발생건수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163830">
                    <a:lnR w="9525">
                      <a:solidFill>
                        <a:srgbClr val="46AAC5"/>
                      </a:solidFill>
                      <a:prstDash val="solid"/>
                    </a:lnR>
                    <a:solidFill>
                      <a:srgbClr val="4AACC5"/>
                    </a:solidFill>
                  </a:tcPr>
                </a:tc>
              </a:tr>
              <a:tr h="614045">
                <a:tc>
                  <a:txBody>
                    <a:bodyPr/>
                    <a:lstStyle/>
                    <a:p>
                      <a:pPr algn="ctr" marL="17208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800" spc="-50">
                          <a:latin typeface="Malgun Gothic"/>
                          <a:cs typeface="Malgun Gothic"/>
                        </a:rPr>
                        <a:t>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62560">
                    <a:lnL w="9525">
                      <a:solidFill>
                        <a:srgbClr val="46AAC5"/>
                      </a:solidFill>
                      <a:prstDash val="solid"/>
                    </a:lnL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8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62560"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7239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977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lnR w="9525">
                      <a:solidFill>
                        <a:srgbClr val="46AAC5"/>
                      </a:solidFill>
                      <a:prstDash val="solid"/>
                    </a:lnR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algn="ctr" marL="17208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여름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67005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8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67005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7239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202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618490">
                <a:tc>
                  <a:txBody>
                    <a:bodyPr/>
                    <a:lstStyle/>
                    <a:p>
                      <a:pPr algn="ctr" marL="17208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가을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67005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8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67005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7239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195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algn="ctr" marL="17208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dirty="0" sz="1800" spc="-25">
                          <a:latin typeface="Malgun Gothic"/>
                          <a:cs typeface="Malgun Gothic"/>
                        </a:rPr>
                        <a:t>겨울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67640">
                    <a:lnL w="9525">
                      <a:solidFill>
                        <a:srgbClr val="46AAC5"/>
                      </a:solidFill>
                      <a:prstDash val="solid"/>
                    </a:lnL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26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dirty="0" sz="18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800">
                        <a:latin typeface="Malgun Gothic"/>
                        <a:cs typeface="Malgun Gothic"/>
                      </a:endParaRPr>
                    </a:p>
                  </a:txBody>
                  <a:tcPr marL="0" marR="0" marB="0" marT="167640"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72390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405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67640">
                    <a:lnR w="9525">
                      <a:solidFill>
                        <a:srgbClr val="46AAC5"/>
                      </a:solidFill>
                      <a:prstDash val="solid"/>
                    </a:lnR>
                    <a:lnT w="9525">
                      <a:solidFill>
                        <a:srgbClr val="46AAC5"/>
                      </a:solidFill>
                      <a:prstDash val="solid"/>
                    </a:lnT>
                    <a:lnB w="9525">
                      <a:solidFill>
                        <a:srgbClr val="46AAC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3566159"/>
            <a:ext cx="4831080" cy="6134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5419" y="3619500"/>
            <a:ext cx="4754880" cy="61341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500" y="762000"/>
            <a:ext cx="17068800" cy="25768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2941" y="1776222"/>
            <a:ext cx="10619740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b="0">
                <a:solidFill>
                  <a:srgbClr val="E85B3E"/>
                </a:solidFill>
                <a:latin typeface="Malgun Gothic"/>
                <a:cs typeface="Malgun Gothic"/>
              </a:rPr>
              <a:t>날짜와</a:t>
            </a:r>
            <a:r>
              <a:rPr dirty="0" sz="6500" spc="-500" b="0">
                <a:solidFill>
                  <a:srgbClr val="E85B3E"/>
                </a:solidFill>
                <a:latin typeface="Malgun Gothic"/>
                <a:cs typeface="Malgun Gothic"/>
              </a:rPr>
              <a:t> </a:t>
            </a:r>
            <a:r>
              <a:rPr dirty="0" sz="6500" b="0">
                <a:solidFill>
                  <a:srgbClr val="E85B3E"/>
                </a:solidFill>
                <a:latin typeface="Malgun Gothic"/>
                <a:cs typeface="Malgun Gothic"/>
              </a:rPr>
              <a:t>계절별로</a:t>
            </a:r>
            <a:r>
              <a:rPr dirty="0" sz="6500" spc="-500" b="0">
                <a:solidFill>
                  <a:srgbClr val="E85B3E"/>
                </a:solidFill>
                <a:latin typeface="Malgun Gothic"/>
                <a:cs typeface="Malgun Gothic"/>
              </a:rPr>
              <a:t> </a:t>
            </a:r>
            <a:r>
              <a:rPr dirty="0" sz="6500" b="0">
                <a:latin typeface="Malgun Gothic"/>
                <a:cs typeface="Malgun Gothic"/>
              </a:rPr>
              <a:t>데이터</a:t>
            </a:r>
            <a:r>
              <a:rPr dirty="0" sz="6500" spc="-495" b="0">
                <a:latin typeface="Malgun Gothic"/>
                <a:cs typeface="Malgun Gothic"/>
              </a:rPr>
              <a:t> </a:t>
            </a:r>
            <a:r>
              <a:rPr dirty="0" sz="6500" spc="-25" b="0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6407" y="1104900"/>
            <a:ext cx="2095500" cy="4953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281161" y="1195527"/>
            <a:ext cx="11569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99208" y="1104900"/>
            <a:ext cx="1828800" cy="22357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99944" y="3855720"/>
            <a:ext cx="774192" cy="4191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855470" y="3811708"/>
            <a:ext cx="2231390" cy="80137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algn="ctr" marL="31750">
              <a:lnSpc>
                <a:spcPct val="100000"/>
              </a:lnSpc>
              <a:spcBef>
                <a:spcPts val="865"/>
              </a:spcBef>
            </a:pPr>
            <a:r>
              <a:rPr dirty="0" sz="1700" spc="-5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2000" b="1">
                <a:latin typeface="Malgun Gothic"/>
                <a:cs typeface="Malgun Gothic"/>
              </a:rPr>
              <a:t>월별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발생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건수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819592" y="4749228"/>
          <a:ext cx="2411095" cy="4798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2210"/>
                <a:gridCol w="1153160"/>
              </a:tblGrid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500" spc="-50" b="1">
                          <a:latin typeface="Malgun Gothic"/>
                          <a:cs typeface="Malgun Gothic"/>
                        </a:rPr>
                        <a:t>월</a:t>
                      </a:r>
                      <a:endParaRPr sz="1500">
                        <a:latin typeface="Malgun Gothic"/>
                        <a:cs typeface="Malgun Gothic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500" b="1">
                          <a:latin typeface="Malgun Gothic"/>
                          <a:cs typeface="Malgun Gothic"/>
                        </a:rPr>
                        <a:t>발생</a:t>
                      </a:r>
                      <a:r>
                        <a:rPr dirty="0" sz="1500" spc="-120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500" spc="-35" b="1">
                          <a:latin typeface="Malgun Gothic"/>
                          <a:cs typeface="Malgun Gothic"/>
                        </a:rPr>
                        <a:t>건수</a:t>
                      </a:r>
                      <a:endParaRPr sz="1500">
                        <a:latin typeface="Malgun Gothic"/>
                        <a:cs typeface="Malgun Gothic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200" spc="-20">
                          <a:latin typeface="Arial"/>
                          <a:cs typeface="Arial"/>
                        </a:rPr>
                        <a:t>1384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0">
                          <a:latin typeface="Arial"/>
                          <a:cs typeface="Arial"/>
                        </a:rPr>
                        <a:t>1130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741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514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425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368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292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259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138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87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69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75763" y="4169664"/>
            <a:ext cx="774192" cy="4191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4021562" y="4213936"/>
            <a:ext cx="2486660" cy="1175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700" spc="-5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가장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많이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발생한</a:t>
            </a:r>
            <a:endParaRPr sz="2000">
              <a:latin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dirty="0" sz="2000" spc="-10" b="1">
                <a:latin typeface="Malgun Gothic"/>
                <a:cs typeface="Malgun Gothic"/>
              </a:rPr>
              <a:t>상위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Calibri"/>
                <a:cs typeface="Calibri"/>
              </a:rPr>
              <a:t>5</a:t>
            </a:r>
            <a:r>
              <a:rPr dirty="0" sz="2000" b="1">
                <a:latin typeface="Malgun Gothic"/>
                <a:cs typeface="Malgun Gothic"/>
              </a:rPr>
              <a:t>개</a:t>
            </a:r>
            <a:r>
              <a:rPr dirty="0" sz="2000" spc="-265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시간대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13877480" y="5623877"/>
          <a:ext cx="3031490" cy="2983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630"/>
                <a:gridCol w="1461134"/>
              </a:tblGrid>
              <a:tr h="4972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2000" spc="-25">
                          <a:latin typeface="Malgun Gothic"/>
                          <a:cs typeface="Malgun Gothic"/>
                        </a:rPr>
                        <a:t>시간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B="0" marT="8953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2000">
                          <a:latin typeface="Malgun Gothic"/>
                          <a:cs typeface="Malgun Gothic"/>
                        </a:rPr>
                        <a:t>발생</a:t>
                      </a:r>
                      <a:r>
                        <a:rPr dirty="0" sz="2000" spc="-16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000" spc="-25">
                          <a:latin typeface="Malgun Gothic"/>
                          <a:cs typeface="Malgun Gothic"/>
                        </a:rPr>
                        <a:t>건수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B="0" marT="8953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14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845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13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806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15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692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12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639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11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2000" spc="-25">
                          <a:latin typeface="Arial"/>
                          <a:cs typeface="Arial"/>
                        </a:rPr>
                        <a:t>438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5" name="object 15" descr=""/>
          <p:cNvGrpSpPr/>
          <p:nvPr/>
        </p:nvGrpSpPr>
        <p:grpSpPr>
          <a:xfrm>
            <a:off x="6120384" y="3624071"/>
            <a:ext cx="6105525" cy="6134100"/>
            <a:chOff x="6120384" y="3624071"/>
            <a:chExt cx="6105525" cy="6134100"/>
          </a:xfrm>
        </p:grpSpPr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0384" y="3624071"/>
              <a:ext cx="6105144" cy="61341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8428" y="3831335"/>
              <a:ext cx="829055" cy="41910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7394575" y="3794169"/>
            <a:ext cx="3557270" cy="81470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algn="ctr" marL="38100">
              <a:lnSpc>
                <a:spcPct val="100000"/>
              </a:lnSpc>
              <a:spcBef>
                <a:spcPts val="910"/>
              </a:spcBef>
            </a:pPr>
            <a:r>
              <a:rPr dirty="0" sz="1700" spc="-10">
                <a:latin typeface="Arial"/>
                <a:cs typeface="Arial"/>
              </a:rPr>
              <a:t>3-</a:t>
            </a:r>
            <a:r>
              <a:rPr dirty="0" sz="1700" spc="-5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dirty="0" sz="2000" b="1">
                <a:latin typeface="Malgun Gothic"/>
                <a:cs typeface="Malgun Gothic"/>
              </a:rPr>
              <a:t>월별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발생원인별</a:t>
            </a:r>
            <a:r>
              <a:rPr dirty="0" sz="2000" spc="-27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2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발생</a:t>
            </a:r>
            <a:r>
              <a:rPr dirty="0" sz="2000" spc="-275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건수</a:t>
            </a:r>
            <a:endParaRPr sz="2000">
              <a:latin typeface="Malgun Gothic"/>
              <a:cs typeface="Malgun Gothic"/>
            </a:endParaRPr>
          </a:p>
        </p:txBody>
      </p:sp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7510462" y="4643628"/>
          <a:ext cx="3401060" cy="4899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544"/>
                <a:gridCol w="1322705"/>
                <a:gridCol w="1059814"/>
              </a:tblGrid>
              <a:tr h="386080">
                <a:tc>
                  <a:txBody>
                    <a:bodyPr/>
                    <a:lstStyle/>
                    <a:p>
                      <a:pPr marL="46291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400" spc="-5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3185">
                    <a:lnL w="9525">
                      <a:solidFill>
                        <a:srgbClr val="497DBA"/>
                      </a:solidFill>
                      <a:prstDash val="solid"/>
                    </a:lnL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3304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발생원인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3185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429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Malgun Gothic"/>
                          <a:cs typeface="Malgun Gothic"/>
                        </a:rPr>
                        <a:t>발생건수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3185">
                    <a:lnR w="9525">
                      <a:solidFill>
                        <a:srgbClr val="497DBA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1755">
                    <a:lnL w="9525">
                      <a:solidFill>
                        <a:srgbClr val="497DBA"/>
                      </a:solidFill>
                      <a:prstDash val="solid"/>
                    </a:lnL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3660"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1755">
                    <a:lnR w="9525">
                      <a:solidFill>
                        <a:srgbClr val="497DBA"/>
                      </a:solidFill>
                      <a:prstDash val="solid"/>
                    </a:lnR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105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105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419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105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429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74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242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74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142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74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74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42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502284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5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74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74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71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74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86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>
                          <a:latin typeface="Malgun Gothic"/>
                          <a:cs typeface="Malgun Gothic"/>
                        </a:rPr>
                        <a:t>입산자실화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7874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1500" y="736091"/>
            <a:ext cx="5613400" cy="8953500"/>
            <a:chOff x="571500" y="736091"/>
            <a:chExt cx="5613400" cy="895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736091"/>
              <a:ext cx="5612892" cy="8953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4100" y="1854708"/>
              <a:ext cx="2095500" cy="4953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191" y="3040354"/>
            <a:ext cx="4383405" cy="2284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5780">
              <a:lnSpc>
                <a:spcPct val="113999"/>
              </a:lnSpc>
              <a:spcBef>
                <a:spcPts val="100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지역별로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0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6708" y="5689091"/>
            <a:ext cx="11201400" cy="40005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475089" y="6133846"/>
            <a:ext cx="5078095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25">
                <a:latin typeface="Malgun Gothic"/>
                <a:cs typeface="Malgun Gothic"/>
              </a:rPr>
              <a:t>상관계수를</a:t>
            </a:r>
            <a:r>
              <a:rPr dirty="0" sz="3100" spc="-220">
                <a:latin typeface="Malgun Gothic"/>
                <a:cs typeface="Malgun Gothic"/>
              </a:rPr>
              <a:t> </a:t>
            </a:r>
            <a:r>
              <a:rPr dirty="0" sz="3100" spc="-30">
                <a:latin typeface="Malgun Gothic"/>
                <a:cs typeface="Malgun Gothic"/>
              </a:rPr>
              <a:t>통한</a:t>
            </a:r>
            <a:r>
              <a:rPr dirty="0" sz="3100" spc="-240">
                <a:latin typeface="Malgun Gothic"/>
                <a:cs typeface="Malgun Gothic"/>
              </a:rPr>
              <a:t> </a:t>
            </a:r>
            <a:r>
              <a:rPr dirty="0" sz="3100" spc="-30">
                <a:latin typeface="Malgun Gothic"/>
                <a:cs typeface="Malgun Gothic"/>
              </a:rPr>
              <a:t>데이터</a:t>
            </a:r>
            <a:r>
              <a:rPr dirty="0" sz="3100" spc="-229">
                <a:latin typeface="Malgun Gothic"/>
                <a:cs typeface="Malgun Gothic"/>
              </a:rPr>
              <a:t> </a:t>
            </a:r>
            <a:r>
              <a:rPr dirty="0" sz="3100" spc="-25">
                <a:latin typeface="Malgun Gothic"/>
                <a:cs typeface="Malgun Gothic"/>
              </a:rPr>
              <a:t>비교</a:t>
            </a:r>
            <a:endParaRPr sz="3100">
              <a:latin typeface="Malgun Gothic"/>
              <a:cs typeface="Malgun Gothic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27992" y="736091"/>
            <a:ext cx="5486400" cy="4712208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7607807" y="6096000"/>
            <a:ext cx="1803400" cy="1765300"/>
            <a:chOff x="7607807" y="6096000"/>
            <a:chExt cx="1803400" cy="176530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5107" y="6096000"/>
              <a:ext cx="545592" cy="6096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7807" y="7403591"/>
              <a:ext cx="838200" cy="4572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3158342" y="3514699"/>
            <a:ext cx="3119755" cy="124206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90"/>
              </a:spcBef>
              <a:buFont typeface="Arial"/>
              <a:buChar char="●"/>
              <a:tabLst>
                <a:tab pos="354965" algn="l"/>
              </a:tabLst>
            </a:pPr>
            <a:r>
              <a:rPr dirty="0" sz="2000">
                <a:latin typeface="Malgun Gothic"/>
                <a:cs typeface="Malgun Gothic"/>
              </a:rPr>
              <a:t>빈도값의</a:t>
            </a:r>
            <a:r>
              <a:rPr dirty="0" sz="2000" spc="-180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평균값</a:t>
            </a:r>
            <a:endParaRPr sz="20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790"/>
              </a:spcBef>
              <a:buFont typeface="Arial"/>
              <a:buChar char="●"/>
              <a:tabLst>
                <a:tab pos="354965" algn="l"/>
              </a:tabLst>
            </a:pPr>
            <a:r>
              <a:rPr dirty="0" sz="2000">
                <a:latin typeface="Malgun Gothic"/>
                <a:cs typeface="Malgun Gothic"/>
              </a:rPr>
              <a:t>특정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데이터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>
                <a:latin typeface="Malgun Gothic"/>
                <a:cs typeface="Malgun Gothic"/>
              </a:rPr>
              <a:t>제외</a:t>
            </a:r>
            <a:r>
              <a:rPr dirty="0" sz="2000" spc="-165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평균값</a:t>
            </a:r>
            <a:endParaRPr sz="2000">
              <a:latin typeface="Malgun Gothic"/>
              <a:cs typeface="Malgun Gothic"/>
            </a:endParaRPr>
          </a:p>
          <a:p>
            <a:pPr marL="354965" indent="-342265">
              <a:lnSpc>
                <a:spcPct val="100000"/>
              </a:lnSpc>
              <a:spcBef>
                <a:spcPts val="795"/>
              </a:spcBef>
              <a:buFont typeface="Arial"/>
              <a:buChar char="●"/>
              <a:tabLst>
                <a:tab pos="354965" algn="l"/>
              </a:tabLst>
            </a:pPr>
            <a:r>
              <a:rPr dirty="0" sz="2000" spc="-20">
                <a:latin typeface="Malgun Gothic"/>
                <a:cs typeface="Malgun Gothic"/>
              </a:rPr>
              <a:t>표준편차</a:t>
            </a:r>
            <a:endParaRPr sz="2000">
              <a:latin typeface="Malgun Gothic"/>
              <a:cs typeface="Malgun Gothic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37007" y="3352801"/>
            <a:ext cx="4469892" cy="2590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7952993" y="7453630"/>
            <a:ext cx="1593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0">
                <a:latin typeface="Arial"/>
                <a:cs typeface="Arial"/>
              </a:rPr>
              <a:t>1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26708" y="736091"/>
            <a:ext cx="5486399" cy="471220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175118" y="2302001"/>
            <a:ext cx="3896995" cy="754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650"/>
              </a:lnSpc>
              <a:spcBef>
                <a:spcPts val="95"/>
              </a:spcBef>
            </a:pPr>
            <a:r>
              <a:rPr dirty="0" sz="3100" spc="-20">
                <a:latin typeface="Malgun Gothic"/>
                <a:cs typeface="Malgun Gothic"/>
              </a:rPr>
              <a:t>시도별</a:t>
            </a:r>
            <a:r>
              <a:rPr dirty="0" sz="3100" spc="-254">
                <a:latin typeface="Malgun Gothic"/>
                <a:cs typeface="Malgun Gothic"/>
              </a:rPr>
              <a:t> </a:t>
            </a:r>
            <a:r>
              <a:rPr dirty="0" sz="3100" spc="-20">
                <a:latin typeface="Malgun Gothic"/>
                <a:cs typeface="Malgun Gothic"/>
              </a:rPr>
              <a:t>산불</a:t>
            </a:r>
            <a:r>
              <a:rPr dirty="0" sz="3100" spc="-250">
                <a:latin typeface="Malgun Gothic"/>
                <a:cs typeface="Malgun Gothic"/>
              </a:rPr>
              <a:t> </a:t>
            </a:r>
            <a:r>
              <a:rPr dirty="0" sz="3100" spc="-10">
                <a:latin typeface="Malgun Gothic"/>
                <a:cs typeface="Malgun Gothic"/>
              </a:rPr>
              <a:t>빈도</a:t>
            </a:r>
            <a:r>
              <a:rPr dirty="0" sz="3100" spc="-250">
                <a:latin typeface="Malgun Gothic"/>
                <a:cs typeface="Malgun Gothic"/>
              </a:rPr>
              <a:t> </a:t>
            </a:r>
            <a:r>
              <a:rPr dirty="0" sz="3100" spc="-25">
                <a:latin typeface="Malgun Gothic"/>
                <a:cs typeface="Malgun Gothic"/>
              </a:rPr>
              <a:t>분석</a:t>
            </a:r>
            <a:endParaRPr sz="3100">
              <a:latin typeface="Malgun Gothic"/>
              <a:cs typeface="Malgun Gothic"/>
            </a:endParaRPr>
          </a:p>
          <a:p>
            <a:pPr marL="141605">
              <a:lnSpc>
                <a:spcPts val="2090"/>
              </a:lnSpc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(Fire</a:t>
            </a:r>
            <a:r>
              <a:rPr dirty="0" sz="180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Frequency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Analysis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Region)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934200" y="1498091"/>
            <a:ext cx="4470400" cy="1880870"/>
            <a:chOff x="6934200" y="1498091"/>
            <a:chExt cx="4470400" cy="1880870"/>
          </a:xfrm>
        </p:grpSpPr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9492" y="1498091"/>
              <a:ext cx="547116" cy="6096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4200" y="3352801"/>
              <a:ext cx="4469892" cy="25906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45207" y="6477000"/>
            <a:ext cx="2666999" cy="3809997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6934200" y="7060693"/>
            <a:ext cx="10134600" cy="1473835"/>
            <a:chOff x="6934200" y="7060693"/>
            <a:chExt cx="10134600" cy="1473835"/>
          </a:xfrm>
        </p:grpSpPr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4200" y="7060693"/>
              <a:ext cx="10134600" cy="2590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7808" y="8077199"/>
              <a:ext cx="838200" cy="457200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7973694" y="3717391"/>
            <a:ext cx="2391410" cy="8362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6705" marR="5080" indent="-294640">
              <a:lnSpc>
                <a:spcPct val="133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2015~2024</a:t>
            </a:r>
            <a:r>
              <a:rPr dirty="0" sz="2000">
                <a:latin typeface="Malgun Gothic"/>
                <a:cs typeface="Malgun Gothic"/>
              </a:rPr>
              <a:t>년</a:t>
            </a:r>
            <a:r>
              <a:rPr dirty="0" sz="2000" spc="-195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산림청 </a:t>
            </a:r>
            <a:r>
              <a:rPr dirty="0" sz="2000">
                <a:latin typeface="Malgun Gothic"/>
                <a:cs typeface="Malgun Gothic"/>
              </a:rPr>
              <a:t>산불통계</a:t>
            </a:r>
            <a:r>
              <a:rPr dirty="0" sz="2000" spc="-175">
                <a:latin typeface="Malgun Gothic"/>
                <a:cs typeface="Malgun Gothic"/>
              </a:rPr>
              <a:t> </a:t>
            </a:r>
            <a:r>
              <a:rPr dirty="0" sz="2000" spc="-25">
                <a:latin typeface="Malgun Gothic"/>
                <a:cs typeface="Malgun Gothic"/>
              </a:rPr>
              <a:t>데이터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3754227" y="2075361"/>
            <a:ext cx="2103755" cy="1048385"/>
          </a:xfrm>
          <a:prstGeom prst="rect"/>
        </p:spPr>
        <p:txBody>
          <a:bodyPr wrap="square" lIns="0" tIns="186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3100" spc="-20" b="0">
                <a:latin typeface="Malgun Gothic"/>
                <a:cs typeface="Malgun Gothic"/>
              </a:rPr>
              <a:t>기타</a:t>
            </a:r>
            <a:r>
              <a:rPr dirty="0" sz="3100" spc="-250" b="0">
                <a:latin typeface="Malgun Gothic"/>
                <a:cs typeface="Malgun Gothic"/>
              </a:rPr>
              <a:t> </a:t>
            </a:r>
            <a:r>
              <a:rPr dirty="0" sz="3100" spc="-25" b="0">
                <a:latin typeface="Malgun Gothic"/>
                <a:cs typeface="Malgun Gothic"/>
              </a:rPr>
              <a:t>데이터</a:t>
            </a:r>
            <a:endParaRPr sz="3100">
              <a:latin typeface="Malgun Gothic"/>
              <a:cs typeface="Malgun Gothic"/>
            </a:endParaRPr>
          </a:p>
          <a:p>
            <a:pPr marL="248285">
              <a:lnSpc>
                <a:spcPct val="100000"/>
              </a:lnSpc>
              <a:spcBef>
                <a:spcPts val="800"/>
              </a:spcBef>
            </a:pPr>
            <a:r>
              <a:rPr dirty="0" sz="1800" b="0">
                <a:solidFill>
                  <a:srgbClr val="585858"/>
                </a:solidFill>
                <a:latin typeface="Arial"/>
                <a:cs typeface="Arial"/>
              </a:rPr>
              <a:t>(Additional</a:t>
            </a:r>
            <a:r>
              <a:rPr dirty="0" sz="1800" spc="-50" b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 b="0">
                <a:solidFill>
                  <a:srgbClr val="585858"/>
                </a:solidFill>
                <a:latin typeface="Arial"/>
                <a:cs typeface="Arial"/>
              </a:rPr>
              <a:t>Data)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92300" y="1498091"/>
            <a:ext cx="545592" cy="609600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7952993" y="8126424"/>
            <a:ext cx="16002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0">
                <a:latin typeface="Arial"/>
                <a:cs typeface="Arial"/>
              </a:rPr>
              <a:t>2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7807" y="8737092"/>
            <a:ext cx="838200" cy="457200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7952993" y="8787180"/>
            <a:ext cx="15938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0">
                <a:latin typeface="Arial"/>
                <a:cs typeface="Arial"/>
              </a:rPr>
              <a:t>3</a:t>
            </a:r>
            <a:endParaRPr sz="19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598534" y="7455534"/>
            <a:ext cx="7966075" cy="1687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>
                <a:latin typeface="Malgun Gothic"/>
                <a:cs typeface="Malgun Gothic"/>
              </a:rPr>
              <a:t>비교할</a:t>
            </a:r>
            <a:r>
              <a:rPr dirty="0" sz="2200" spc="-260">
                <a:latin typeface="Malgun Gothic"/>
                <a:cs typeface="Malgun Gothic"/>
              </a:rPr>
              <a:t> </a:t>
            </a:r>
            <a:r>
              <a:rPr dirty="0" sz="2200" spc="-20">
                <a:latin typeface="Malgun Gothic"/>
                <a:cs typeface="Malgun Gothic"/>
              </a:rPr>
              <a:t>데이터</a:t>
            </a:r>
            <a:r>
              <a:rPr dirty="0" sz="2200" spc="-165">
                <a:latin typeface="Malgun Gothic"/>
                <a:cs typeface="Malgun Gothic"/>
              </a:rPr>
              <a:t> </a:t>
            </a:r>
            <a:r>
              <a:rPr dirty="0" sz="2200">
                <a:latin typeface="Arial"/>
                <a:cs typeface="Arial"/>
              </a:rPr>
              <a:t>|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20">
                <a:latin typeface="Malgun Gothic"/>
                <a:cs typeface="Malgun Gothic"/>
              </a:rPr>
              <a:t>시도별</a:t>
            </a:r>
            <a:r>
              <a:rPr dirty="0" sz="2200" spc="-160">
                <a:latin typeface="Malgun Gothic"/>
                <a:cs typeface="Malgun Gothic"/>
              </a:rPr>
              <a:t> </a:t>
            </a:r>
            <a:r>
              <a:rPr dirty="0" sz="2200" spc="-20">
                <a:latin typeface="Malgun Gothic"/>
                <a:cs typeface="Malgun Gothic"/>
              </a:rPr>
              <a:t>산불</a:t>
            </a:r>
            <a:r>
              <a:rPr dirty="0" sz="2200" spc="-170">
                <a:latin typeface="Malgun Gothic"/>
                <a:cs typeface="Malgun Gothic"/>
              </a:rPr>
              <a:t> </a:t>
            </a:r>
            <a:r>
              <a:rPr dirty="0" sz="2200">
                <a:latin typeface="Malgun Gothic"/>
                <a:cs typeface="Malgun Gothic"/>
              </a:rPr>
              <a:t>빈도</a:t>
            </a:r>
            <a:r>
              <a:rPr dirty="0" sz="2200">
                <a:latin typeface="Arial"/>
                <a:cs typeface="Arial"/>
              </a:rPr>
              <a:t>,</a:t>
            </a:r>
            <a:r>
              <a:rPr dirty="0" sz="2200" spc="5">
                <a:latin typeface="Arial"/>
                <a:cs typeface="Arial"/>
              </a:rPr>
              <a:t> </a:t>
            </a:r>
            <a:r>
              <a:rPr dirty="0" sz="2200" spc="-20">
                <a:latin typeface="Malgun Gothic"/>
                <a:cs typeface="Malgun Gothic"/>
              </a:rPr>
              <a:t>시도별</a:t>
            </a:r>
            <a:r>
              <a:rPr dirty="0" sz="2200" spc="-155">
                <a:latin typeface="Malgun Gothic"/>
                <a:cs typeface="Malgun Gothic"/>
              </a:rPr>
              <a:t> </a:t>
            </a:r>
            <a:r>
              <a:rPr dirty="0" sz="2200" spc="-10">
                <a:latin typeface="Malgun Gothic"/>
                <a:cs typeface="Malgun Gothic"/>
              </a:rPr>
              <a:t>대형산불위험예보목록</a:t>
            </a:r>
            <a:endParaRPr sz="2200">
              <a:latin typeface="Malgun Gothic"/>
              <a:cs typeface="Malgun Gothic"/>
            </a:endParaRPr>
          </a:p>
          <a:p>
            <a:pPr marL="12700" marR="1585595">
              <a:lnSpc>
                <a:spcPct val="197000"/>
              </a:lnSpc>
              <a:spcBef>
                <a:spcPts val="50"/>
              </a:spcBef>
            </a:pPr>
            <a:r>
              <a:rPr dirty="0" sz="2200" spc="-10">
                <a:latin typeface="Malgun Gothic"/>
                <a:cs typeface="Malgun Gothic"/>
              </a:rPr>
              <a:t>내용</a:t>
            </a:r>
            <a:r>
              <a:rPr dirty="0" sz="2200" spc="-170">
                <a:latin typeface="Malgun Gothic"/>
                <a:cs typeface="Malgun Gothic"/>
              </a:rPr>
              <a:t> </a:t>
            </a:r>
            <a:r>
              <a:rPr dirty="0" sz="2200">
                <a:latin typeface="Arial"/>
                <a:cs typeface="Arial"/>
              </a:rPr>
              <a:t>|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20">
                <a:latin typeface="Malgun Gothic"/>
                <a:cs typeface="Malgun Gothic"/>
              </a:rPr>
              <a:t>위험예보가</a:t>
            </a:r>
            <a:r>
              <a:rPr dirty="0" sz="2200" spc="-170">
                <a:latin typeface="Malgun Gothic"/>
                <a:cs typeface="Malgun Gothic"/>
              </a:rPr>
              <a:t> </a:t>
            </a:r>
            <a:r>
              <a:rPr dirty="0" sz="2200" spc="-10">
                <a:latin typeface="Malgun Gothic"/>
                <a:cs typeface="Malgun Gothic"/>
              </a:rPr>
              <a:t>많은</a:t>
            </a:r>
            <a:r>
              <a:rPr dirty="0" sz="2200" spc="-165">
                <a:latin typeface="Malgun Gothic"/>
                <a:cs typeface="Malgun Gothic"/>
              </a:rPr>
              <a:t> </a:t>
            </a:r>
            <a:r>
              <a:rPr dirty="0" sz="2200" spc="-10">
                <a:latin typeface="Malgun Gothic"/>
                <a:cs typeface="Malgun Gothic"/>
              </a:rPr>
              <a:t>곳에</a:t>
            </a:r>
            <a:r>
              <a:rPr dirty="0" sz="2200" spc="-165">
                <a:latin typeface="Malgun Gothic"/>
                <a:cs typeface="Malgun Gothic"/>
              </a:rPr>
              <a:t> </a:t>
            </a:r>
            <a:r>
              <a:rPr dirty="0" sz="2200" spc="-20">
                <a:latin typeface="Malgun Gothic"/>
                <a:cs typeface="Malgun Gothic"/>
              </a:rPr>
              <a:t>산불이</a:t>
            </a:r>
            <a:r>
              <a:rPr dirty="0" sz="2200" spc="-170">
                <a:latin typeface="Malgun Gothic"/>
                <a:cs typeface="Malgun Gothic"/>
              </a:rPr>
              <a:t> </a:t>
            </a:r>
            <a:r>
              <a:rPr dirty="0" sz="2200" spc="-10">
                <a:latin typeface="Malgun Gothic"/>
                <a:cs typeface="Malgun Gothic"/>
              </a:rPr>
              <a:t>자주</a:t>
            </a:r>
            <a:r>
              <a:rPr dirty="0" sz="2200" spc="-165">
                <a:latin typeface="Malgun Gothic"/>
                <a:cs typeface="Malgun Gothic"/>
              </a:rPr>
              <a:t> </a:t>
            </a:r>
            <a:r>
              <a:rPr dirty="0" sz="2200" spc="-10">
                <a:latin typeface="Malgun Gothic"/>
                <a:cs typeface="Malgun Gothic"/>
              </a:rPr>
              <a:t>일어날까</a:t>
            </a:r>
            <a:r>
              <a:rPr dirty="0" sz="2200" spc="-10">
                <a:latin typeface="Arial"/>
                <a:cs typeface="Arial"/>
              </a:rPr>
              <a:t>? </a:t>
            </a:r>
            <a:r>
              <a:rPr dirty="0" sz="2200" spc="-10">
                <a:latin typeface="Malgun Gothic"/>
                <a:cs typeface="Malgun Gothic"/>
              </a:rPr>
              <a:t>비교</a:t>
            </a:r>
            <a:r>
              <a:rPr dirty="0" sz="2200" spc="-170">
                <a:latin typeface="Malgun Gothic"/>
                <a:cs typeface="Malgun Gothic"/>
              </a:rPr>
              <a:t> </a:t>
            </a:r>
            <a:r>
              <a:rPr dirty="0" sz="2200">
                <a:latin typeface="Arial"/>
                <a:cs typeface="Arial"/>
              </a:rPr>
              <a:t>|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>
                <a:latin typeface="Malgun Gothic"/>
                <a:cs typeface="Malgun Gothic"/>
              </a:rPr>
              <a:t>두</a:t>
            </a:r>
            <a:r>
              <a:rPr dirty="0" sz="2200" spc="-180">
                <a:latin typeface="Malgun Gothic"/>
                <a:cs typeface="Malgun Gothic"/>
              </a:rPr>
              <a:t> </a:t>
            </a:r>
            <a:r>
              <a:rPr dirty="0" sz="2200" spc="-20">
                <a:latin typeface="Malgun Gothic"/>
                <a:cs typeface="Malgun Gothic"/>
              </a:rPr>
              <a:t>데이터를</a:t>
            </a:r>
            <a:r>
              <a:rPr dirty="0" sz="2200" spc="-165">
                <a:latin typeface="Malgun Gothic"/>
                <a:cs typeface="Malgun Gothic"/>
              </a:rPr>
              <a:t> </a:t>
            </a:r>
            <a:r>
              <a:rPr dirty="0" sz="2200" spc="-20">
                <a:latin typeface="Malgun Gothic"/>
                <a:cs typeface="Malgun Gothic"/>
              </a:rPr>
              <a:t>상관계수를</a:t>
            </a:r>
            <a:r>
              <a:rPr dirty="0" sz="2200" spc="-155">
                <a:latin typeface="Malgun Gothic"/>
                <a:cs typeface="Malgun Gothic"/>
              </a:rPr>
              <a:t> </a:t>
            </a:r>
            <a:r>
              <a:rPr dirty="0" sz="2200" spc="-10">
                <a:latin typeface="Malgun Gothic"/>
                <a:cs typeface="Malgun Gothic"/>
              </a:rPr>
              <a:t>통해</a:t>
            </a:r>
            <a:r>
              <a:rPr dirty="0" sz="2200" spc="-165">
                <a:latin typeface="Malgun Gothic"/>
                <a:cs typeface="Malgun Gothic"/>
              </a:rPr>
              <a:t> </a:t>
            </a:r>
            <a:r>
              <a:rPr dirty="0" sz="2200" spc="-25">
                <a:latin typeface="Malgun Gothic"/>
                <a:cs typeface="Malgun Gothic"/>
              </a:rPr>
              <a:t>비교</a:t>
            </a:r>
            <a:endParaRPr sz="22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25145">
              <a:lnSpc>
                <a:spcPct val="113999"/>
              </a:lnSpc>
              <a:spcBef>
                <a:spcPts val="9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지역별로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6990588" y="1776983"/>
            <a:ext cx="9855835" cy="7708900"/>
            <a:chOff x="6990588" y="1776983"/>
            <a:chExt cx="9855835" cy="7708900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0588" y="1854707"/>
              <a:ext cx="8476488" cy="26289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3928" y="4450079"/>
              <a:ext cx="5667756" cy="458114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45084" y="3275075"/>
              <a:ext cx="3601211" cy="62103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15200" y="1776983"/>
              <a:ext cx="3639311" cy="4572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1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시도별</a:t>
            </a:r>
            <a:r>
              <a:rPr dirty="0" spc="-305"/>
              <a:t> </a:t>
            </a:r>
            <a:r>
              <a:rPr dirty="0" spc="-25"/>
              <a:t>산불</a:t>
            </a:r>
            <a:r>
              <a:rPr dirty="0" spc="-315"/>
              <a:t> </a:t>
            </a:r>
            <a:r>
              <a:rPr dirty="0" spc="-25"/>
              <a:t>빈도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25145">
              <a:lnSpc>
                <a:spcPct val="113999"/>
              </a:lnSpc>
              <a:spcBef>
                <a:spcPts val="9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지역별로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8895" y="2229611"/>
            <a:ext cx="9717023" cy="705459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기타</a:t>
            </a:r>
            <a:r>
              <a:rPr dirty="0" spc="-305"/>
              <a:t> </a:t>
            </a:r>
            <a:r>
              <a:rPr dirty="0" spc="-25"/>
              <a:t>데이터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25145">
              <a:lnSpc>
                <a:spcPct val="113999"/>
              </a:lnSpc>
              <a:spcBef>
                <a:spcPts val="9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지역별로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6990588" y="1877567"/>
            <a:ext cx="9906000" cy="7534909"/>
            <a:chOff x="6990588" y="1877567"/>
            <a:chExt cx="9906000" cy="7534909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0588" y="1877567"/>
              <a:ext cx="9906000" cy="341985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1380" y="5207508"/>
              <a:ext cx="5039868" cy="4204716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3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데이터</a:t>
            </a:r>
            <a:r>
              <a:rPr dirty="0" spc="-305"/>
              <a:t> </a:t>
            </a:r>
            <a:r>
              <a:rPr dirty="0" spc="-25"/>
              <a:t>비교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25145">
              <a:lnSpc>
                <a:spcPct val="113999"/>
              </a:lnSpc>
              <a:spcBef>
                <a:spcPts val="9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지역별로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6922007" y="2074164"/>
            <a:ext cx="10223500" cy="7078980"/>
            <a:chOff x="6922007" y="2074164"/>
            <a:chExt cx="10223500" cy="707898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2007" y="2074164"/>
              <a:ext cx="10190988" cy="70683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60579" y="5021580"/>
              <a:ext cx="2410968" cy="41208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34031" y="5021580"/>
              <a:ext cx="2410967" cy="4131564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3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데이터</a:t>
            </a:r>
            <a:r>
              <a:rPr dirty="0" spc="-305"/>
              <a:t> </a:t>
            </a:r>
            <a:r>
              <a:rPr dirty="0" spc="-25"/>
              <a:t>비교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04.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25145">
              <a:lnSpc>
                <a:spcPct val="113999"/>
              </a:lnSpc>
              <a:spcBef>
                <a:spcPts val="95"/>
              </a:spcBef>
            </a:pPr>
            <a:r>
              <a:rPr dirty="0" sz="6500" spc="-20">
                <a:solidFill>
                  <a:srgbClr val="E85B3E"/>
                </a:solidFill>
                <a:latin typeface="Malgun Gothic"/>
                <a:cs typeface="Malgun Gothic"/>
              </a:rPr>
              <a:t>지역별로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55892" y="2258567"/>
            <a:ext cx="10335768" cy="519836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4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상관계수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05.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진화시간별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25995" y="1776983"/>
            <a:ext cx="4643628" cy="381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1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진화시간에</a:t>
            </a:r>
            <a:r>
              <a:rPr dirty="0" spc="-295"/>
              <a:t> </a:t>
            </a:r>
            <a:r>
              <a:rPr dirty="0" spc="-25"/>
              <a:t>소요된</a:t>
            </a:r>
            <a:r>
              <a:rPr dirty="0" spc="-320"/>
              <a:t> </a:t>
            </a:r>
            <a:r>
              <a:rPr dirty="0" spc="-25"/>
              <a:t>시간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7016622" y="1768500"/>
            <a:ext cx="6473825" cy="93980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2200" spc="-30">
                <a:solidFill>
                  <a:srgbClr val="585858"/>
                </a:solidFill>
                <a:latin typeface="Malgun Gothic"/>
                <a:cs typeface="Malgun Gothic"/>
              </a:rPr>
              <a:t>발생</a:t>
            </a:r>
            <a:r>
              <a:rPr dirty="0" sz="2200" spc="-26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0">
                <a:solidFill>
                  <a:srgbClr val="585858"/>
                </a:solidFill>
                <a:latin typeface="Malgun Gothic"/>
                <a:cs typeface="Malgun Gothic"/>
              </a:rPr>
              <a:t>시간</a:t>
            </a:r>
            <a:r>
              <a:rPr dirty="0" sz="2200" spc="-24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r>
              <a:rPr dirty="0" sz="2200" spc="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2200" spc="-30">
                <a:solidFill>
                  <a:srgbClr val="585858"/>
                </a:solidFill>
                <a:latin typeface="Malgun Gothic"/>
                <a:cs typeface="Malgun Gothic"/>
              </a:rPr>
              <a:t>진화</a:t>
            </a:r>
            <a:r>
              <a:rPr dirty="0" sz="2200" spc="-254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0">
                <a:solidFill>
                  <a:srgbClr val="585858"/>
                </a:solidFill>
                <a:latin typeface="Malgun Gothic"/>
                <a:cs typeface="Malgun Gothic"/>
              </a:rPr>
              <a:t>종료</a:t>
            </a:r>
            <a:r>
              <a:rPr dirty="0" sz="2200" spc="-26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0">
                <a:solidFill>
                  <a:srgbClr val="585858"/>
                </a:solidFill>
                <a:latin typeface="Malgun Gothic"/>
                <a:cs typeface="Malgun Gothic"/>
              </a:rPr>
              <a:t>시간</a:t>
            </a:r>
            <a:r>
              <a:rPr dirty="0" sz="2200" spc="-24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220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2200" spc="-30">
                <a:solidFill>
                  <a:srgbClr val="585858"/>
                </a:solidFill>
                <a:latin typeface="Malgun Gothic"/>
                <a:cs typeface="Malgun Gothic"/>
              </a:rPr>
              <a:t>산불</a:t>
            </a:r>
            <a:r>
              <a:rPr dirty="0" sz="2200" spc="-254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0">
                <a:solidFill>
                  <a:srgbClr val="585858"/>
                </a:solidFill>
                <a:latin typeface="Malgun Gothic"/>
                <a:cs typeface="Malgun Gothic"/>
              </a:rPr>
              <a:t>진화에</a:t>
            </a:r>
            <a:r>
              <a:rPr dirty="0" sz="2200" spc="-25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30">
                <a:solidFill>
                  <a:srgbClr val="585858"/>
                </a:solidFill>
                <a:latin typeface="Malgun Gothic"/>
                <a:cs typeface="Malgun Gothic"/>
              </a:rPr>
              <a:t>소요된</a:t>
            </a:r>
            <a:r>
              <a:rPr dirty="0" sz="2200" spc="-24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5">
                <a:solidFill>
                  <a:srgbClr val="585858"/>
                </a:solidFill>
                <a:latin typeface="Malgun Gothic"/>
                <a:cs typeface="Malgun Gothic"/>
              </a:rPr>
              <a:t>시간</a:t>
            </a:r>
            <a:endParaRPr sz="2200">
              <a:latin typeface="Malgun Gothic"/>
              <a:cs typeface="Malgun Gothic"/>
            </a:endParaRPr>
          </a:p>
          <a:p>
            <a:pPr marL="469265" indent="-368300">
              <a:lnSpc>
                <a:spcPct val="100000"/>
              </a:lnSpc>
              <a:spcBef>
                <a:spcPts val="960"/>
              </a:spcBef>
              <a:buFont typeface="Calibri"/>
              <a:buChar char="●"/>
              <a:tabLst>
                <a:tab pos="469265" algn="l"/>
                <a:tab pos="1229360" algn="l"/>
              </a:tabLst>
            </a:pPr>
            <a:r>
              <a:rPr dirty="0" sz="2200" spc="-25">
                <a:solidFill>
                  <a:srgbClr val="585858"/>
                </a:solidFill>
                <a:latin typeface="Malgun Gothic"/>
                <a:cs typeface="Malgun Gothic"/>
              </a:rPr>
              <a:t>단위</a:t>
            </a:r>
            <a:r>
              <a:rPr dirty="0" sz="2200" spc="-25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dirty="0" sz="2200">
                <a:solidFill>
                  <a:srgbClr val="585858"/>
                </a:solidFill>
                <a:latin typeface="Calibri"/>
                <a:cs typeface="Calibri"/>
              </a:rPr>
              <a:t>	hh:</a:t>
            </a:r>
            <a:r>
              <a:rPr dirty="0" sz="22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585858"/>
                </a:solidFill>
                <a:latin typeface="Calibri"/>
                <a:cs typeface="Calibri"/>
              </a:rPr>
              <a:t>mm </a:t>
            </a:r>
            <a:r>
              <a:rPr dirty="0" sz="2200" spc="-25">
                <a:solidFill>
                  <a:srgbClr val="585858"/>
                </a:solidFill>
                <a:latin typeface="Calibri"/>
                <a:cs typeface="Calibri"/>
              </a:rPr>
              <a:t>:ss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25995" y="2779776"/>
            <a:ext cx="8031480" cy="311962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61988" y="5993891"/>
            <a:ext cx="7438644" cy="129539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25995" y="7557516"/>
            <a:ext cx="5952744" cy="13426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1500" y="736091"/>
            <a:ext cx="17068800" cy="8953500"/>
            <a:chOff x="571500" y="736091"/>
            <a:chExt cx="17068800" cy="895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736091"/>
              <a:ext cx="17068800" cy="257682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891" y="1143000"/>
              <a:ext cx="3671316" cy="55366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6708" y="3555491"/>
              <a:ext cx="11201400" cy="6134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25310" y="1776222"/>
            <a:ext cx="5437505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b="0">
                <a:latin typeface="Malgun Gothic"/>
                <a:cs typeface="Malgun Gothic"/>
              </a:rPr>
              <a:t>주제</a:t>
            </a:r>
            <a:r>
              <a:rPr dirty="0" sz="6500" spc="-500" b="0">
                <a:latin typeface="Malgun Gothic"/>
                <a:cs typeface="Malgun Gothic"/>
              </a:rPr>
              <a:t> </a:t>
            </a:r>
            <a:r>
              <a:rPr dirty="0" sz="6500" b="0">
                <a:latin typeface="Malgun Gothic"/>
                <a:cs typeface="Malgun Gothic"/>
              </a:rPr>
              <a:t>선정</a:t>
            </a:r>
            <a:r>
              <a:rPr dirty="0" sz="6500" spc="-490" b="0">
                <a:latin typeface="Malgun Gothic"/>
                <a:cs typeface="Malgun Gothic"/>
              </a:rPr>
              <a:t> </a:t>
            </a:r>
            <a:r>
              <a:rPr dirty="0" sz="6500" spc="-25" b="0">
                <a:latin typeface="Malgun Gothic"/>
                <a:cs typeface="Malgun Gothic"/>
              </a:rPr>
              <a:t>배경</a:t>
            </a:r>
            <a:endParaRPr sz="6500">
              <a:latin typeface="Malgun Gothic"/>
              <a:cs typeface="Malgun Gothic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71500" y="1104900"/>
            <a:ext cx="9360535" cy="8585200"/>
            <a:chOff x="571500" y="1104900"/>
            <a:chExt cx="9360535" cy="858520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6407" y="1104900"/>
              <a:ext cx="2095500" cy="495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500" y="3555492"/>
              <a:ext cx="5612892" cy="61340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281161" y="1195527"/>
            <a:ext cx="11569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01.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83919" y="6780047"/>
            <a:ext cx="4043045" cy="20104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 indent="-68580">
              <a:lnSpc>
                <a:spcPct val="137000"/>
              </a:lnSpc>
              <a:spcBef>
                <a:spcPts val="110"/>
              </a:spcBef>
              <a:tabLst>
                <a:tab pos="1967864" algn="l"/>
              </a:tabLst>
            </a:pPr>
            <a:r>
              <a:rPr dirty="0" sz="1900" spc="-20">
                <a:latin typeface="Malgun Gothic"/>
                <a:cs typeface="Malgun Gothic"/>
              </a:rPr>
              <a:t>최근</a:t>
            </a:r>
            <a:r>
              <a:rPr dirty="0" sz="1900" spc="-145">
                <a:latin typeface="Malgun Gothic"/>
                <a:cs typeface="Malgun Gothic"/>
              </a:rPr>
              <a:t> </a:t>
            </a:r>
            <a:r>
              <a:rPr dirty="0" sz="1900" spc="-10">
                <a:latin typeface="Malgun Gothic"/>
                <a:cs typeface="Malgun Gothic"/>
              </a:rPr>
              <a:t>미국</a:t>
            </a:r>
            <a:r>
              <a:rPr dirty="0" sz="1900" spc="-135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로스앤젤레스에서</a:t>
            </a:r>
            <a:r>
              <a:rPr dirty="0" sz="1900" spc="-114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발생한 </a:t>
            </a:r>
            <a:r>
              <a:rPr dirty="0" sz="1900" spc="-20">
                <a:latin typeface="Malgun Gothic"/>
                <a:cs typeface="Malgun Gothic"/>
              </a:rPr>
              <a:t>대형</a:t>
            </a:r>
            <a:r>
              <a:rPr dirty="0" sz="1900" spc="-15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산불로</a:t>
            </a:r>
            <a:r>
              <a:rPr dirty="0" sz="1900" spc="-125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인해</a:t>
            </a:r>
            <a:r>
              <a:rPr dirty="0" sz="1900" spc="-145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역사상</a:t>
            </a:r>
            <a:r>
              <a:rPr dirty="0" sz="1900" spc="-125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전례없는 피해가</a:t>
            </a:r>
            <a:r>
              <a:rPr dirty="0" sz="1900" spc="-140">
                <a:latin typeface="Malgun Gothic"/>
                <a:cs typeface="Malgun Gothic"/>
              </a:rPr>
              <a:t> </a:t>
            </a:r>
            <a:r>
              <a:rPr dirty="0" sz="1900" spc="-10">
                <a:latin typeface="Malgun Gothic"/>
                <a:cs typeface="Malgun Gothic"/>
              </a:rPr>
              <a:t>발생했다</a:t>
            </a:r>
            <a:r>
              <a:rPr dirty="0" sz="1900" spc="-10">
                <a:latin typeface="Arial"/>
                <a:cs typeface="Arial"/>
              </a:rPr>
              <a:t>.</a:t>
            </a:r>
            <a:r>
              <a:rPr dirty="0" sz="1900">
                <a:latin typeface="Arial"/>
                <a:cs typeface="Arial"/>
              </a:rPr>
              <a:t>	</a:t>
            </a:r>
            <a:r>
              <a:rPr dirty="0" sz="1900" spc="-20">
                <a:latin typeface="Malgun Gothic"/>
                <a:cs typeface="Malgun Gothic"/>
              </a:rPr>
              <a:t>더욱이</a:t>
            </a:r>
            <a:r>
              <a:rPr dirty="0" sz="1900" spc="-13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이번</a:t>
            </a:r>
            <a:r>
              <a:rPr dirty="0" sz="1900" spc="-135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산불은 </a:t>
            </a:r>
            <a:r>
              <a:rPr dirty="0" sz="1900" spc="-20">
                <a:latin typeface="Malgun Gothic"/>
                <a:cs typeface="Malgun Gothic"/>
              </a:rPr>
              <a:t>주택가로</a:t>
            </a:r>
            <a:r>
              <a:rPr dirty="0" sz="1900" spc="-13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빠르게</a:t>
            </a:r>
            <a:r>
              <a:rPr dirty="0" sz="1900" spc="-125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번져</a:t>
            </a:r>
            <a:r>
              <a:rPr dirty="0" sz="1900" spc="-14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재산피해와 더불어</a:t>
            </a:r>
            <a:r>
              <a:rPr dirty="0" sz="1900" spc="-13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인명피해까지</a:t>
            </a:r>
            <a:r>
              <a:rPr dirty="0" sz="1900" spc="-110">
                <a:latin typeface="Malgun Gothic"/>
                <a:cs typeface="Malgun Gothic"/>
              </a:rPr>
              <a:t> </a:t>
            </a:r>
            <a:r>
              <a:rPr dirty="0" sz="1900" spc="-10">
                <a:latin typeface="Malgun Gothic"/>
                <a:cs typeface="Malgun Gothic"/>
              </a:rPr>
              <a:t>야기했다</a:t>
            </a:r>
            <a:r>
              <a:rPr dirty="0" sz="1900" spc="-10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69795" y="5029606"/>
            <a:ext cx="3392170" cy="108648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dirty="0" sz="3100" spc="-10">
                <a:latin typeface="Malgun Gothic"/>
                <a:cs typeface="Malgun Gothic"/>
              </a:rPr>
              <a:t>최근</a:t>
            </a:r>
            <a:r>
              <a:rPr dirty="0" sz="3100" spc="-240">
                <a:latin typeface="Malgun Gothic"/>
                <a:cs typeface="Malgun Gothic"/>
              </a:rPr>
              <a:t> </a:t>
            </a:r>
            <a:r>
              <a:rPr dirty="0" sz="3100" spc="-35">
                <a:latin typeface="Malgun Gothic"/>
                <a:cs typeface="Malgun Gothic"/>
              </a:rPr>
              <a:t>화두로</a:t>
            </a:r>
            <a:r>
              <a:rPr dirty="0" sz="3100" spc="-235">
                <a:latin typeface="Malgun Gothic"/>
                <a:cs typeface="Malgun Gothic"/>
              </a:rPr>
              <a:t> </a:t>
            </a:r>
            <a:r>
              <a:rPr dirty="0" sz="3100" spc="-25">
                <a:latin typeface="Malgun Gothic"/>
                <a:cs typeface="Malgun Gothic"/>
              </a:rPr>
              <a:t>떠오른</a:t>
            </a:r>
            <a:endParaRPr sz="3100">
              <a:latin typeface="Malgun Gothic"/>
              <a:cs typeface="Malgun Gothic"/>
            </a:endParaRPr>
          </a:p>
          <a:p>
            <a:pPr algn="ctr" marR="104775">
              <a:lnSpc>
                <a:spcPct val="100000"/>
              </a:lnSpc>
              <a:spcBef>
                <a:spcPts val="455"/>
              </a:spcBef>
            </a:pPr>
            <a:r>
              <a:rPr dirty="0" sz="3100">
                <a:latin typeface="Arial"/>
                <a:cs typeface="Arial"/>
              </a:rPr>
              <a:t>LA</a:t>
            </a:r>
            <a:r>
              <a:rPr dirty="0" sz="3100" spc="-45">
                <a:latin typeface="Arial"/>
                <a:cs typeface="Arial"/>
              </a:rPr>
              <a:t> </a:t>
            </a:r>
            <a:r>
              <a:rPr dirty="0" sz="3100" spc="-25">
                <a:latin typeface="Malgun Gothic"/>
                <a:cs typeface="Malgun Gothic"/>
              </a:rPr>
              <a:t>산불</a:t>
            </a:r>
            <a:endParaRPr sz="3100">
              <a:latin typeface="Malgun Gothic"/>
              <a:cs typeface="Malgun Gothic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452861" y="4268851"/>
            <a:ext cx="402971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latin typeface="Malgun Gothic"/>
                <a:cs typeface="Malgun Gothic"/>
              </a:rPr>
              <a:t>한국의</a:t>
            </a:r>
            <a:r>
              <a:rPr dirty="0" sz="3300" spc="-250">
                <a:latin typeface="Malgun Gothic"/>
                <a:cs typeface="Malgun Gothic"/>
              </a:rPr>
              <a:t> </a:t>
            </a:r>
            <a:r>
              <a:rPr dirty="0" sz="3300">
                <a:latin typeface="Malgun Gothic"/>
                <a:cs typeface="Malgun Gothic"/>
              </a:rPr>
              <a:t>산불</a:t>
            </a:r>
            <a:r>
              <a:rPr dirty="0" sz="3300" spc="-250">
                <a:latin typeface="Malgun Gothic"/>
                <a:cs typeface="Malgun Gothic"/>
              </a:rPr>
              <a:t> </a:t>
            </a:r>
            <a:r>
              <a:rPr dirty="0" sz="3300" spc="-20">
                <a:latin typeface="Malgun Gothic"/>
                <a:cs typeface="Malgun Gothic"/>
              </a:rPr>
              <a:t>피해사례</a:t>
            </a:r>
            <a:endParaRPr sz="3300">
              <a:latin typeface="Malgun Gothic"/>
              <a:cs typeface="Malgun Gothic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181100" y="4203191"/>
            <a:ext cx="16104235" cy="4884420"/>
            <a:chOff x="1181100" y="4203191"/>
            <a:chExt cx="16104235" cy="488442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3907" y="4203191"/>
              <a:ext cx="595883" cy="66141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100" y="6591301"/>
              <a:ext cx="4369308" cy="2590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7107" y="4203191"/>
              <a:ext cx="595883" cy="66141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95404" y="5644895"/>
              <a:ext cx="25907" cy="344271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4200" y="5143501"/>
              <a:ext cx="10351008" cy="2590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58700" y="5841491"/>
              <a:ext cx="4381500" cy="2997707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6973951" y="5797423"/>
            <a:ext cx="4354195" cy="2820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17780">
              <a:lnSpc>
                <a:spcPct val="100000"/>
              </a:lnSpc>
              <a:spcBef>
                <a:spcPts val="95"/>
              </a:spcBef>
            </a:pPr>
            <a:r>
              <a:rPr dirty="0" sz="3100" spc="-20">
                <a:latin typeface="Arial"/>
                <a:cs typeface="Arial"/>
              </a:rPr>
              <a:t>2022</a:t>
            </a:r>
            <a:r>
              <a:rPr dirty="0" sz="3100" spc="-20">
                <a:latin typeface="Malgun Gothic"/>
                <a:cs typeface="Malgun Gothic"/>
              </a:rPr>
              <a:t>년</a:t>
            </a:r>
            <a:r>
              <a:rPr dirty="0" sz="3100" spc="-225">
                <a:latin typeface="Malgun Gothic"/>
                <a:cs typeface="Malgun Gothic"/>
              </a:rPr>
              <a:t> </a:t>
            </a:r>
            <a:r>
              <a:rPr dirty="0" sz="3100" spc="-20">
                <a:latin typeface="Malgun Gothic"/>
                <a:cs typeface="Malgun Gothic"/>
              </a:rPr>
              <a:t>동해안</a:t>
            </a:r>
            <a:r>
              <a:rPr dirty="0" sz="3100" spc="-250">
                <a:latin typeface="Malgun Gothic"/>
                <a:cs typeface="Malgun Gothic"/>
              </a:rPr>
              <a:t> </a:t>
            </a:r>
            <a:r>
              <a:rPr dirty="0" sz="3100" spc="-35">
                <a:latin typeface="Malgun Gothic"/>
                <a:cs typeface="Malgun Gothic"/>
              </a:rPr>
              <a:t>산불</a:t>
            </a:r>
            <a:endParaRPr sz="3100">
              <a:latin typeface="Malgun Gothic"/>
              <a:cs typeface="Malgun Gothic"/>
            </a:endParaRPr>
          </a:p>
          <a:p>
            <a:pPr algn="ctr" marL="12065" marR="5080" indent="-1905">
              <a:lnSpc>
                <a:spcPct val="137000"/>
              </a:lnSpc>
              <a:spcBef>
                <a:spcPts val="2670"/>
              </a:spcBef>
            </a:pPr>
            <a:r>
              <a:rPr dirty="0" sz="1900" spc="-10">
                <a:latin typeface="Arial"/>
                <a:cs typeface="Arial"/>
              </a:rPr>
              <a:t>2022</a:t>
            </a:r>
            <a:r>
              <a:rPr dirty="0" sz="1900" spc="-10">
                <a:latin typeface="Malgun Gothic"/>
                <a:cs typeface="Malgun Gothic"/>
              </a:rPr>
              <a:t>년에</a:t>
            </a:r>
            <a:r>
              <a:rPr dirty="0" sz="1900" spc="-11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발생한</a:t>
            </a:r>
            <a:r>
              <a:rPr dirty="0" sz="1900" spc="-145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동해안</a:t>
            </a:r>
            <a:r>
              <a:rPr dirty="0" sz="1900" spc="-13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산불은</a:t>
            </a:r>
            <a:r>
              <a:rPr dirty="0" sz="1900" spc="-135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크게 </a:t>
            </a:r>
            <a:r>
              <a:rPr dirty="0" sz="1900" spc="-20">
                <a:latin typeface="Malgun Gothic"/>
                <a:cs typeface="Malgun Gothic"/>
              </a:rPr>
              <a:t>울진</a:t>
            </a:r>
            <a:r>
              <a:rPr dirty="0" sz="1900" spc="-20">
                <a:latin typeface="Arial"/>
                <a:cs typeface="Arial"/>
              </a:rPr>
              <a:t>-</a:t>
            </a:r>
            <a:r>
              <a:rPr dirty="0" sz="1900" spc="-10">
                <a:latin typeface="Malgun Gothic"/>
                <a:cs typeface="Malgun Gothic"/>
              </a:rPr>
              <a:t>삼척</a:t>
            </a:r>
            <a:r>
              <a:rPr dirty="0" sz="1900" spc="-160">
                <a:latin typeface="Malgun Gothic"/>
                <a:cs typeface="Malgun Gothic"/>
              </a:rPr>
              <a:t> </a:t>
            </a:r>
            <a:r>
              <a:rPr dirty="0" sz="1900">
                <a:latin typeface="Malgun Gothic"/>
                <a:cs typeface="Malgun Gothic"/>
              </a:rPr>
              <a:t>산불</a:t>
            </a:r>
            <a:r>
              <a:rPr dirty="0" sz="1900">
                <a:latin typeface="Arial"/>
                <a:cs typeface="Arial"/>
              </a:rPr>
              <a:t>,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강릉</a:t>
            </a:r>
            <a:r>
              <a:rPr dirty="0" sz="1900" spc="-20">
                <a:latin typeface="Arial"/>
                <a:cs typeface="Arial"/>
              </a:rPr>
              <a:t>-</a:t>
            </a:r>
            <a:r>
              <a:rPr dirty="0" sz="1900">
                <a:latin typeface="Malgun Gothic"/>
                <a:cs typeface="Malgun Gothic"/>
              </a:rPr>
              <a:t>동해</a:t>
            </a:r>
            <a:r>
              <a:rPr dirty="0" sz="1900" spc="-145">
                <a:latin typeface="Malgun Gothic"/>
                <a:cs typeface="Malgun Gothic"/>
              </a:rPr>
              <a:t> </a:t>
            </a:r>
            <a:r>
              <a:rPr dirty="0" sz="1900">
                <a:latin typeface="Malgun Gothic"/>
                <a:cs typeface="Malgun Gothic"/>
              </a:rPr>
              <a:t>산불</a:t>
            </a:r>
            <a:r>
              <a:rPr dirty="0" sz="1900">
                <a:latin typeface="Arial"/>
                <a:cs typeface="Arial"/>
              </a:rPr>
              <a:t>,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영월 </a:t>
            </a:r>
            <a:r>
              <a:rPr dirty="0" sz="1900" spc="-20">
                <a:latin typeface="Malgun Gothic"/>
                <a:cs typeface="Malgun Gothic"/>
              </a:rPr>
              <a:t>산불로</a:t>
            </a:r>
            <a:r>
              <a:rPr dirty="0" sz="1900" spc="-150">
                <a:latin typeface="Malgun Gothic"/>
                <a:cs typeface="Malgun Gothic"/>
              </a:rPr>
              <a:t> </a:t>
            </a:r>
            <a:r>
              <a:rPr dirty="0" sz="1900">
                <a:latin typeface="Malgun Gothic"/>
                <a:cs typeface="Malgun Gothic"/>
              </a:rPr>
              <a:t>나뉘며</a:t>
            </a:r>
            <a:r>
              <a:rPr dirty="0" sz="1900">
                <a:latin typeface="Arial"/>
                <a:cs typeface="Arial"/>
              </a:rPr>
              <a:t>,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>
                <a:latin typeface="Malgun Gothic"/>
                <a:cs typeface="Malgun Gothic"/>
              </a:rPr>
              <a:t>그</a:t>
            </a:r>
            <a:r>
              <a:rPr dirty="0" sz="1900" spc="-165">
                <a:latin typeface="Malgun Gothic"/>
                <a:cs typeface="Malgun Gothic"/>
              </a:rPr>
              <a:t> </a:t>
            </a:r>
            <a:r>
              <a:rPr dirty="0" sz="1900">
                <a:latin typeface="Malgun Gothic"/>
                <a:cs typeface="Malgun Gothic"/>
              </a:rPr>
              <a:t>중</a:t>
            </a:r>
            <a:r>
              <a:rPr dirty="0" sz="1900" spc="-160">
                <a:latin typeface="Malgun Gothic"/>
                <a:cs typeface="Malgun Gothic"/>
              </a:rPr>
              <a:t> </a:t>
            </a:r>
            <a:r>
              <a:rPr dirty="0" sz="1900" spc="-10">
                <a:latin typeface="Malgun Gothic"/>
                <a:cs typeface="Malgun Gothic"/>
              </a:rPr>
              <a:t>가장</a:t>
            </a:r>
            <a:r>
              <a:rPr dirty="0" sz="1900" spc="-15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피해규모가 컸던</a:t>
            </a:r>
            <a:r>
              <a:rPr dirty="0" sz="1900" spc="-15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울진</a:t>
            </a:r>
            <a:r>
              <a:rPr dirty="0" sz="1900" spc="-20">
                <a:latin typeface="Arial"/>
                <a:cs typeface="Arial"/>
              </a:rPr>
              <a:t>-</a:t>
            </a:r>
            <a:r>
              <a:rPr dirty="0" sz="1900">
                <a:latin typeface="Malgun Gothic"/>
                <a:cs typeface="Malgun Gothic"/>
              </a:rPr>
              <a:t>삼척</a:t>
            </a:r>
            <a:r>
              <a:rPr dirty="0" sz="1900" spc="-145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산불의</a:t>
            </a:r>
            <a:r>
              <a:rPr dirty="0" sz="1900" spc="-145">
                <a:latin typeface="Malgun Gothic"/>
                <a:cs typeface="Malgun Gothic"/>
              </a:rPr>
              <a:t> </a:t>
            </a:r>
            <a:r>
              <a:rPr dirty="0" sz="1900" spc="-10">
                <a:latin typeface="Malgun Gothic"/>
                <a:cs typeface="Malgun Gothic"/>
              </a:rPr>
              <a:t>경우</a:t>
            </a:r>
            <a:r>
              <a:rPr dirty="0" sz="1900" spc="-140">
                <a:latin typeface="Malgun Gothic"/>
                <a:cs typeface="Malgun Gothic"/>
              </a:rPr>
              <a:t> </a:t>
            </a:r>
            <a:r>
              <a:rPr dirty="0" sz="1900">
                <a:latin typeface="Malgun Gothic"/>
                <a:cs typeface="Malgun Gothic"/>
              </a:rPr>
              <a:t>약</a:t>
            </a:r>
            <a:r>
              <a:rPr dirty="0" sz="1900" spc="-150">
                <a:latin typeface="Malgun Gothic"/>
                <a:cs typeface="Malgun Gothic"/>
              </a:rPr>
              <a:t> </a:t>
            </a:r>
            <a:r>
              <a:rPr dirty="0" sz="1900" spc="-10">
                <a:latin typeface="Arial"/>
                <a:cs typeface="Arial"/>
              </a:rPr>
              <a:t>9000</a:t>
            </a:r>
            <a:r>
              <a:rPr dirty="0" sz="1900" spc="-10">
                <a:latin typeface="Malgun Gothic"/>
                <a:cs typeface="Malgun Gothic"/>
              </a:rPr>
              <a:t>억원 </a:t>
            </a:r>
            <a:r>
              <a:rPr dirty="0" sz="1900" spc="-25">
                <a:latin typeface="Malgun Gothic"/>
                <a:cs typeface="Malgun Gothic"/>
              </a:rPr>
              <a:t>가량의</a:t>
            </a:r>
            <a:r>
              <a:rPr dirty="0" sz="1900" spc="-229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재산피해를</a:t>
            </a:r>
            <a:r>
              <a:rPr dirty="0" sz="1900" spc="-114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입혔다</a:t>
            </a:r>
            <a:r>
              <a:rPr dirty="0" sz="1900" spc="-20"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05.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진화시간별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7208075" y="2255837"/>
          <a:ext cx="9740900" cy="1497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/>
                <a:gridCol w="2824480"/>
                <a:gridCol w="3235325"/>
              </a:tblGrid>
              <a:tr h="4870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000" spc="-25" b="1">
                          <a:latin typeface="Malgun Gothic"/>
                          <a:cs typeface="Malgun Gothic"/>
                        </a:rPr>
                        <a:t>함수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B="0" marT="8445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000" spc="-20" b="1">
                          <a:latin typeface="Malgun Gothic"/>
                          <a:cs typeface="Malgun Gothic"/>
                        </a:rPr>
                        <a:t>변형시간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B="0" marT="8445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000" spc="-20" b="1">
                          <a:latin typeface="Malgun Gothic"/>
                          <a:cs typeface="Malgun Gothic"/>
                        </a:rPr>
                        <a:t>발생시도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B="0" marT="8445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500" spc="-20">
                          <a:latin typeface="Malgun Gothic"/>
                          <a:cs typeface="Malgun Gothic"/>
                        </a:rPr>
                        <a:t>최장시간</a:t>
                      </a:r>
                      <a:endParaRPr sz="15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500"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1500"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500" spc="-13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500" spc="-25">
                          <a:latin typeface="Arial"/>
                          <a:cs typeface="Arial"/>
                        </a:rPr>
                        <a:t>17</a:t>
                      </a:r>
                      <a:r>
                        <a:rPr dirty="0" sz="1500" spc="-25">
                          <a:latin typeface="Malgun Gothic"/>
                          <a:cs typeface="Malgun Gothic"/>
                        </a:rPr>
                        <a:t>분</a:t>
                      </a:r>
                      <a:endParaRPr sz="15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500" spc="-25">
                          <a:latin typeface="Malgun Gothic"/>
                          <a:cs typeface="Malgun Gothic"/>
                        </a:rPr>
                        <a:t>대구</a:t>
                      </a:r>
                      <a:endParaRPr sz="15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500">
                          <a:latin typeface="Malgun Gothic"/>
                          <a:cs typeface="Malgun Gothic"/>
                        </a:rPr>
                        <a:t>최저</a:t>
                      </a:r>
                      <a:r>
                        <a:rPr dirty="0" sz="1500" spc="-12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500" spc="-35">
                          <a:latin typeface="Malgun Gothic"/>
                          <a:cs typeface="Malgun Gothic"/>
                        </a:rPr>
                        <a:t>시간</a:t>
                      </a:r>
                      <a:endParaRPr sz="15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500" spc="-2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500" spc="-25">
                          <a:latin typeface="Malgun Gothic"/>
                          <a:cs typeface="Malgun Gothic"/>
                        </a:rPr>
                        <a:t>분</a:t>
                      </a:r>
                      <a:endParaRPr sz="15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500" spc="-25">
                          <a:latin typeface="Malgun Gothic"/>
                          <a:cs typeface="Malgun Gothic"/>
                        </a:rPr>
                        <a:t>경기</a:t>
                      </a:r>
                      <a:endParaRPr sz="15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77228" y="1147572"/>
            <a:ext cx="940307" cy="48158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41235" y="1732789"/>
            <a:ext cx="4643627" cy="3657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154418" y="119799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5834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진화시간에</a:t>
            </a:r>
            <a:r>
              <a:rPr dirty="0" spc="-290"/>
              <a:t> </a:t>
            </a:r>
            <a:r>
              <a:rPr dirty="0" spc="-25"/>
              <a:t>소요된</a:t>
            </a:r>
            <a:r>
              <a:rPr dirty="0" spc="-315"/>
              <a:t> </a:t>
            </a:r>
            <a:r>
              <a:rPr dirty="0" spc="-25"/>
              <a:t>시간</a:t>
            </a:r>
            <a:r>
              <a:rPr dirty="0" spc="-305"/>
              <a:t> </a:t>
            </a:r>
            <a:r>
              <a:rPr dirty="0" spc="-25"/>
              <a:t>범위로</a:t>
            </a:r>
            <a:r>
              <a:rPr dirty="0" spc="-305"/>
              <a:t> </a:t>
            </a:r>
            <a:r>
              <a:rPr dirty="0" spc="-25"/>
              <a:t>확인</a:t>
            </a: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7208075" y="4258627"/>
          <a:ext cx="9674860" cy="4444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0"/>
                <a:gridCol w="4794250"/>
              </a:tblGrid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000" spc="-25" b="1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범위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B="0" marT="8509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2000" b="1">
                          <a:latin typeface="Malgun Gothic"/>
                          <a:cs typeface="Malgun Gothic"/>
                        </a:rPr>
                        <a:t>카운팅</a:t>
                      </a:r>
                      <a:r>
                        <a:rPr dirty="0" sz="2000" spc="-16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2000" b="1">
                          <a:latin typeface="Malgun Gothic"/>
                          <a:cs typeface="Malgun Gothic"/>
                        </a:rPr>
                        <a:t>단위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20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spc="-25" b="1">
                          <a:latin typeface="Malgun Gothic"/>
                          <a:cs typeface="Malgun Gothic"/>
                        </a:rPr>
                        <a:t>건</a:t>
                      </a:r>
                      <a:r>
                        <a:rPr dirty="0" sz="2000" spc="-25" b="1">
                          <a:latin typeface="Arial"/>
                          <a:cs typeface="Arial"/>
                        </a:rPr>
                        <a:t>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8509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400" spc="-10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5">
                          <a:latin typeface="Malgun Gothic"/>
                          <a:cs typeface="Malgun Gothic"/>
                        </a:rPr>
                        <a:t>이내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400" spc="-2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981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1~3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400" spc="-20">
                          <a:latin typeface="Arial"/>
                          <a:cs typeface="Arial"/>
                        </a:rPr>
                        <a:t>3094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3~5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837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5~7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241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7~9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953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85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9~11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48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11~13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13~15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15~17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17</a:t>
                      </a:r>
                      <a:r>
                        <a:rPr dirty="0" sz="1400" spc="-10"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400" spc="-105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400" spc="-25">
                          <a:latin typeface="Malgun Gothic"/>
                          <a:cs typeface="Malgun Gothic"/>
                        </a:rPr>
                        <a:t>이상</a:t>
                      </a:r>
                      <a:endParaRPr sz="1400">
                        <a:latin typeface="Malgun Gothic"/>
                        <a:cs typeface="Malgun Gothic"/>
                      </a:endParaRPr>
                    </a:p>
                  </a:txBody>
                  <a:tcPr marL="0" marR="0" marB="0" marT="8826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25">
                          <a:latin typeface="Arial"/>
                          <a:cs typeface="Arial"/>
                        </a:rPr>
                        <a:t>83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05.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진화시간별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1988" y="963167"/>
            <a:ext cx="940307" cy="4831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25995" y="1548383"/>
            <a:ext cx="4643628" cy="381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139178" y="10142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3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행정</a:t>
            </a:r>
            <a:r>
              <a:rPr dirty="0" spc="-305"/>
              <a:t> </a:t>
            </a:r>
            <a:r>
              <a:rPr dirty="0" spc="-25"/>
              <a:t>구역</a:t>
            </a:r>
            <a:r>
              <a:rPr dirty="0" spc="-315"/>
              <a:t> </a:t>
            </a:r>
            <a:r>
              <a:rPr dirty="0" spc="-25"/>
              <a:t>별</a:t>
            </a:r>
            <a:r>
              <a:rPr dirty="0" spc="-315"/>
              <a:t> </a:t>
            </a:r>
            <a:r>
              <a:rPr dirty="0" spc="-25"/>
              <a:t>진화</a:t>
            </a:r>
            <a:r>
              <a:rPr dirty="0" spc="-305"/>
              <a:t> </a:t>
            </a:r>
            <a:r>
              <a:rPr dirty="0" spc="-25"/>
              <a:t>화재</a:t>
            </a:r>
            <a:r>
              <a:rPr dirty="0" spc="-315"/>
              <a:t> </a:t>
            </a:r>
            <a:r>
              <a:rPr dirty="0" spc="-25"/>
              <a:t>소요된</a:t>
            </a:r>
            <a:r>
              <a:rPr dirty="0" spc="-305"/>
              <a:t> </a:t>
            </a:r>
            <a:r>
              <a:rPr dirty="0" spc="-25"/>
              <a:t>누적</a:t>
            </a:r>
            <a:r>
              <a:rPr dirty="0" spc="-305"/>
              <a:t> </a:t>
            </a:r>
            <a:r>
              <a:rPr dirty="0" spc="-25"/>
              <a:t>시간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6820725" y="2333434"/>
          <a:ext cx="10163810" cy="6456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8725"/>
                <a:gridCol w="5038725"/>
              </a:tblGrid>
              <a:tr h="48704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000" spc="-20" b="1">
                          <a:solidFill>
                            <a:srgbClr val="333333"/>
                          </a:solidFill>
                          <a:latin typeface="Malgun Gothic"/>
                          <a:cs typeface="Malgun Gothic"/>
                        </a:rPr>
                        <a:t>행정구역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B="0" marT="8445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E85B3E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000" b="1">
                          <a:latin typeface="Malgun Gothic"/>
                          <a:cs typeface="Malgun Gothic"/>
                        </a:rPr>
                        <a:t>누적</a:t>
                      </a:r>
                      <a:r>
                        <a:rPr dirty="0" sz="2000" spc="-165" b="1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2000" spc="-25" b="1">
                          <a:latin typeface="Malgun Gothic"/>
                          <a:cs typeface="Malgun Gothic"/>
                        </a:rPr>
                        <a:t>시간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B="0" marT="8445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E85B3E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경상도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360">
                    <a:lnL w="9525">
                      <a:solidFill>
                        <a:srgbClr val="E85B3E"/>
                      </a:solidFill>
                      <a:prstDash val="solid"/>
                    </a:lnL>
                    <a:lnR w="9525">
                      <a:solidFill>
                        <a:srgbClr val="E85B3E"/>
                      </a:solidFill>
                      <a:prstDash val="solid"/>
                    </a:lnR>
                    <a:lnT w="9525">
                      <a:solidFill>
                        <a:srgbClr val="E85B3E"/>
                      </a:solidFill>
                      <a:prstDash val="solid"/>
                    </a:lnT>
                    <a:lnB w="9525">
                      <a:solidFill>
                        <a:srgbClr val="E85B3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3753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2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360">
                    <a:lnL w="9525">
                      <a:solidFill>
                        <a:srgbClr val="E85B3E"/>
                      </a:solidFill>
                      <a:prstDash val="solid"/>
                    </a:lnL>
                    <a:lnR w="9525">
                      <a:solidFill>
                        <a:srgbClr val="E85B3E"/>
                      </a:solidFill>
                      <a:prstDash val="solid"/>
                    </a:lnR>
                    <a:lnT w="9525">
                      <a:solidFill>
                        <a:srgbClr val="E85B3E"/>
                      </a:solidFill>
                      <a:prstDash val="solid"/>
                    </a:lnT>
                    <a:lnB w="9525">
                      <a:solidFill>
                        <a:srgbClr val="E85B3E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경기도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36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E85B3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3180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0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35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36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E85B3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강원도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2390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2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41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 marL="571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전라도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1887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2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43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충청도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1615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2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58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인천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394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14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31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부산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365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14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대구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325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14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23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울산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293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14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24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서울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267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2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대전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144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2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광주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78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2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6995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세종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61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2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58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76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제주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763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600" spc="-10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dirty="0" sz="1600" spc="-1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시간</a:t>
                      </a:r>
                      <a:r>
                        <a:rPr dirty="0" sz="1600" spc="-120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36</a:t>
                      </a:r>
                      <a:r>
                        <a:rPr dirty="0" sz="1600" spc="-25" b="1">
                          <a:solidFill>
                            <a:srgbClr val="585858"/>
                          </a:solidFill>
                          <a:latin typeface="Malgun Gothic"/>
                          <a:cs typeface="Malgun Gothic"/>
                        </a:rPr>
                        <a:t>분</a:t>
                      </a:r>
                      <a:endParaRPr sz="1600">
                        <a:latin typeface="Malgun Gothic"/>
                        <a:cs typeface="Malgun Gothic"/>
                      </a:endParaRPr>
                    </a:p>
                  </a:txBody>
                  <a:tcPr marL="0" marR="0" marB="0" marT="87630">
                    <a:lnL w="9525">
                      <a:solidFill>
                        <a:srgbClr val="4F81BC"/>
                      </a:solidFill>
                      <a:prstDash val="solid"/>
                    </a:lnL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98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571500" y="736091"/>
            <a:ext cx="5613400" cy="8953500"/>
            <a:chOff x="571500" y="736091"/>
            <a:chExt cx="5613400" cy="89535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736091"/>
              <a:ext cx="5612892" cy="8953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4100" y="1854708"/>
              <a:ext cx="2095500" cy="49530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06.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2619" y="3177997"/>
            <a:ext cx="1906905" cy="10172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0">
                <a:latin typeface="Malgun Gothic"/>
                <a:cs typeface="Malgun Gothic"/>
              </a:rPr>
              <a:t>결</a:t>
            </a:r>
            <a:r>
              <a:rPr dirty="0" sz="6500" spc="-490">
                <a:latin typeface="Malgun Gothic"/>
                <a:cs typeface="Malgun Gothic"/>
              </a:rPr>
              <a:t> </a:t>
            </a:r>
            <a:r>
              <a:rPr dirty="0" sz="6500" spc="-60">
                <a:latin typeface="Malgun Gothic"/>
                <a:cs typeface="Malgun Gothic"/>
              </a:rPr>
              <a:t>과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6708" y="736091"/>
            <a:ext cx="11201400" cy="16764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188834" y="1066951"/>
            <a:ext cx="78613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100"/>
              </a:spcBef>
            </a:pPr>
            <a:r>
              <a:rPr dirty="0" sz="2500" spc="-20">
                <a:latin typeface="Malgun Gothic"/>
                <a:cs typeface="Malgun Gothic"/>
              </a:rPr>
              <a:t>강원도에</a:t>
            </a:r>
            <a:r>
              <a:rPr dirty="0" sz="2500" spc="-20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산불주의보가</a:t>
            </a:r>
            <a:r>
              <a:rPr dirty="0" sz="2500" spc="-195">
                <a:latin typeface="Malgun Gothic"/>
                <a:cs typeface="Malgun Gothic"/>
              </a:rPr>
              <a:t> </a:t>
            </a:r>
            <a:r>
              <a:rPr dirty="0" sz="2500" spc="-10">
                <a:latin typeface="Malgun Gothic"/>
                <a:cs typeface="Malgun Gothic"/>
              </a:rPr>
              <a:t>가장</a:t>
            </a:r>
            <a:r>
              <a:rPr dirty="0" sz="2500" spc="-210">
                <a:latin typeface="Malgun Gothic"/>
                <a:cs typeface="Malgun Gothic"/>
              </a:rPr>
              <a:t> </a:t>
            </a:r>
            <a:r>
              <a:rPr dirty="0" sz="2500">
                <a:latin typeface="Malgun Gothic"/>
                <a:cs typeface="Malgun Gothic"/>
              </a:rPr>
              <a:t>많았으며</a:t>
            </a:r>
            <a:r>
              <a:rPr dirty="0" sz="2500">
                <a:latin typeface="Arial"/>
                <a:cs typeface="Arial"/>
              </a:rPr>
              <a:t>,</a:t>
            </a:r>
            <a:r>
              <a:rPr dirty="0" sz="2500" spc="-10">
                <a:latin typeface="Arial"/>
                <a:cs typeface="Arial"/>
              </a:rPr>
              <a:t> </a:t>
            </a:r>
            <a:r>
              <a:rPr dirty="0" sz="2500" spc="-20">
                <a:latin typeface="Malgun Gothic"/>
                <a:cs typeface="Malgun Gothic"/>
              </a:rPr>
              <a:t>경기도에</a:t>
            </a:r>
            <a:r>
              <a:rPr dirty="0" sz="2500" spc="-20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산불이 </a:t>
            </a:r>
            <a:r>
              <a:rPr dirty="0" sz="2500" spc="-10">
                <a:latin typeface="Malgun Gothic"/>
                <a:cs typeface="Malgun Gothic"/>
              </a:rPr>
              <a:t>가장</a:t>
            </a:r>
            <a:r>
              <a:rPr dirty="0" sz="2500" spc="-204">
                <a:latin typeface="Malgun Gothic"/>
                <a:cs typeface="Malgun Gothic"/>
              </a:rPr>
              <a:t> </a:t>
            </a:r>
            <a:r>
              <a:rPr dirty="0" sz="2500" spc="-10">
                <a:latin typeface="Malgun Gothic"/>
                <a:cs typeface="Malgun Gothic"/>
              </a:rPr>
              <a:t>많이</a:t>
            </a:r>
            <a:r>
              <a:rPr dirty="0" sz="2500" spc="-204">
                <a:latin typeface="Malgun Gothic"/>
                <a:cs typeface="Malgun Gothic"/>
              </a:rPr>
              <a:t> </a:t>
            </a:r>
            <a:r>
              <a:rPr dirty="0" sz="2500" spc="-10">
                <a:latin typeface="Malgun Gothic"/>
                <a:cs typeface="Malgun Gothic"/>
              </a:rPr>
              <a:t>발생했다</a:t>
            </a:r>
            <a:r>
              <a:rPr dirty="0" sz="2500" spc="-1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6708" y="2552700"/>
            <a:ext cx="11201400" cy="16764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188834" y="3234308"/>
            <a:ext cx="845820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5">
                <a:latin typeface="Malgun Gothic"/>
                <a:cs typeface="Malgun Gothic"/>
              </a:rPr>
              <a:t>근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5">
                <a:latin typeface="Calibri"/>
                <a:cs typeface="Calibri"/>
              </a:rPr>
              <a:t>10</a:t>
            </a:r>
            <a:r>
              <a:rPr dirty="0" sz="2500" spc="-25">
                <a:latin typeface="Malgun Gothic"/>
                <a:cs typeface="Malgun Gothic"/>
              </a:rPr>
              <a:t>년간의</a:t>
            </a:r>
            <a:r>
              <a:rPr dirty="0" sz="2500" spc="-28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산불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데이터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중</a:t>
            </a:r>
            <a:r>
              <a:rPr dirty="0" sz="2500" spc="-300">
                <a:latin typeface="Malgun Gothic"/>
                <a:cs typeface="Malgun Gothic"/>
              </a:rPr>
              <a:t> </a:t>
            </a:r>
            <a:r>
              <a:rPr dirty="0" sz="2500" spc="-25">
                <a:latin typeface="Calibri"/>
                <a:cs typeface="Calibri"/>
              </a:rPr>
              <a:t>99%</a:t>
            </a:r>
            <a:r>
              <a:rPr dirty="0" sz="2500" spc="-25">
                <a:latin typeface="Malgun Gothic"/>
                <a:cs typeface="Malgun Gothic"/>
              </a:rPr>
              <a:t>이상은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소규모의</a:t>
            </a:r>
            <a:r>
              <a:rPr dirty="0" sz="2500" spc="-285">
                <a:latin typeface="Malgun Gothic"/>
                <a:cs typeface="Malgun Gothic"/>
              </a:rPr>
              <a:t> </a:t>
            </a:r>
            <a:r>
              <a:rPr dirty="0" sz="2500" spc="-10">
                <a:latin typeface="Malgun Gothic"/>
                <a:cs typeface="Malgun Gothic"/>
              </a:rPr>
              <a:t>산불이었다</a:t>
            </a:r>
            <a:r>
              <a:rPr dirty="0" sz="2500" spc="-10">
                <a:latin typeface="Calibri"/>
                <a:cs typeface="Calibri"/>
              </a:rPr>
              <a:t>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6708" y="4381500"/>
            <a:ext cx="11201400" cy="16764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188834" y="5050358"/>
            <a:ext cx="6728459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5">
                <a:latin typeface="Calibri"/>
                <a:cs typeface="Calibri"/>
              </a:rPr>
              <a:t>10</a:t>
            </a:r>
            <a:r>
              <a:rPr dirty="0" sz="2500" spc="-25">
                <a:latin typeface="Malgun Gothic"/>
                <a:cs typeface="Malgun Gothic"/>
              </a:rPr>
              <a:t>년간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35">
                <a:latin typeface="Malgun Gothic"/>
                <a:cs typeface="Malgun Gothic"/>
              </a:rPr>
              <a:t>산불이</a:t>
            </a:r>
            <a:r>
              <a:rPr dirty="0" sz="2500" spc="-285">
                <a:latin typeface="Malgun Gothic"/>
                <a:cs typeface="Malgun Gothic"/>
              </a:rPr>
              <a:t> </a:t>
            </a:r>
            <a:r>
              <a:rPr dirty="0" sz="2500" spc="-35">
                <a:latin typeface="Malgun Gothic"/>
                <a:cs typeface="Malgun Gothic"/>
              </a:rPr>
              <a:t>가장</a:t>
            </a:r>
            <a:r>
              <a:rPr dirty="0" sz="2500" spc="-300">
                <a:latin typeface="Malgun Gothic"/>
                <a:cs typeface="Malgun Gothic"/>
              </a:rPr>
              <a:t> </a:t>
            </a:r>
            <a:r>
              <a:rPr dirty="0" sz="2500" spc="-35">
                <a:latin typeface="Malgun Gothic"/>
                <a:cs typeface="Malgun Gothic"/>
              </a:rPr>
              <a:t>많이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35">
                <a:latin typeface="Malgun Gothic"/>
                <a:cs typeface="Malgun Gothic"/>
              </a:rPr>
              <a:t>발생한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35">
                <a:latin typeface="Malgun Gothic"/>
                <a:cs typeface="Malgun Gothic"/>
              </a:rPr>
              <a:t>계절은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10">
                <a:latin typeface="Calibri"/>
                <a:cs typeface="Calibri"/>
              </a:rPr>
              <a:t>‘</a:t>
            </a:r>
            <a:r>
              <a:rPr dirty="0" sz="2500" spc="-10">
                <a:latin typeface="Malgun Gothic"/>
                <a:cs typeface="Malgun Gothic"/>
              </a:rPr>
              <a:t>봄</a:t>
            </a:r>
            <a:r>
              <a:rPr dirty="0" sz="2500" spc="-10">
                <a:latin typeface="Calibri"/>
                <a:cs typeface="Calibri"/>
              </a:rPr>
              <a:t>’</a:t>
            </a:r>
            <a:r>
              <a:rPr dirty="0" sz="2500" spc="-10">
                <a:latin typeface="Malgun Gothic"/>
                <a:cs typeface="Malgun Gothic"/>
              </a:rPr>
              <a:t>이다</a:t>
            </a:r>
            <a:r>
              <a:rPr dirty="0" sz="2500" spc="-10">
                <a:latin typeface="Calibri"/>
                <a:cs typeface="Calibri"/>
              </a:rPr>
              <a:t>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6708" y="6198108"/>
            <a:ext cx="11201400" cy="16764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7188834" y="6478041"/>
            <a:ext cx="955865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100"/>
              </a:spcBef>
            </a:pPr>
            <a:r>
              <a:rPr dirty="0" sz="2500" spc="-25">
                <a:latin typeface="Malgun Gothic"/>
                <a:cs typeface="Malgun Gothic"/>
              </a:rPr>
              <a:t>산불은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>
                <a:latin typeface="Malgun Gothic"/>
                <a:cs typeface="Malgun Gothic"/>
              </a:rPr>
              <a:t>지역별</a:t>
            </a:r>
            <a:r>
              <a:rPr dirty="0" sz="2500">
                <a:latin typeface="Calibri"/>
                <a:cs typeface="Calibri"/>
              </a:rPr>
              <a:t>,</a:t>
            </a:r>
            <a:r>
              <a:rPr dirty="0" sz="2500" spc="-145">
                <a:latin typeface="Calibri"/>
                <a:cs typeface="Calibri"/>
              </a:rPr>
              <a:t> </a:t>
            </a:r>
            <a:r>
              <a:rPr dirty="0" sz="2500">
                <a:latin typeface="Malgun Gothic"/>
                <a:cs typeface="Malgun Gothic"/>
              </a:rPr>
              <a:t>연도별</a:t>
            </a:r>
            <a:r>
              <a:rPr dirty="0" sz="2500">
                <a:latin typeface="Calibri"/>
                <a:cs typeface="Calibri"/>
              </a:rPr>
              <a:t>,</a:t>
            </a:r>
            <a:r>
              <a:rPr dirty="0" sz="2500" spc="-50">
                <a:latin typeface="Calibri"/>
                <a:cs typeface="Calibri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계절별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대부분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쓰레기</a:t>
            </a:r>
            <a:r>
              <a:rPr dirty="0" sz="2500" spc="-315">
                <a:latin typeface="Malgun Gothic"/>
                <a:cs typeface="Malgun Gothic"/>
              </a:rPr>
              <a:t> </a:t>
            </a:r>
            <a:r>
              <a:rPr dirty="0" sz="2500">
                <a:latin typeface="Malgun Gothic"/>
                <a:cs typeface="Malgun Gothic"/>
              </a:rPr>
              <a:t>소각</a:t>
            </a:r>
            <a:r>
              <a:rPr dirty="0" sz="2500">
                <a:latin typeface="Calibri"/>
                <a:cs typeface="Calibri"/>
              </a:rPr>
              <a:t>,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입산자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>
                <a:latin typeface="Malgun Gothic"/>
                <a:cs typeface="Malgun Gothic"/>
              </a:rPr>
              <a:t>실화</a:t>
            </a:r>
            <a:r>
              <a:rPr dirty="0" sz="2500">
                <a:latin typeface="Calibri"/>
                <a:cs typeface="Calibri"/>
              </a:rPr>
              <a:t>,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원인 미상의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이유로</a:t>
            </a:r>
            <a:r>
              <a:rPr dirty="0" sz="2500" spc="-305">
                <a:latin typeface="Malgun Gothic"/>
                <a:cs typeface="Malgun Gothic"/>
              </a:rPr>
              <a:t> </a:t>
            </a:r>
            <a:r>
              <a:rPr dirty="0" sz="2500" spc="-10">
                <a:latin typeface="Malgun Gothic"/>
                <a:cs typeface="Malgun Gothic"/>
              </a:rPr>
              <a:t>발생되었다</a:t>
            </a:r>
            <a:r>
              <a:rPr dirty="0" sz="2500" spc="-10">
                <a:latin typeface="Calibri"/>
                <a:cs typeface="Calibri"/>
              </a:rPr>
              <a:t>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6708" y="8013192"/>
            <a:ext cx="11201400" cy="167640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188834" y="8695740"/>
            <a:ext cx="711962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25">
                <a:latin typeface="Malgun Gothic"/>
                <a:cs typeface="Malgun Gothic"/>
              </a:rPr>
              <a:t>근</a:t>
            </a:r>
            <a:r>
              <a:rPr dirty="0" sz="2500" spc="-315">
                <a:latin typeface="Malgun Gothic"/>
                <a:cs typeface="Malgun Gothic"/>
              </a:rPr>
              <a:t> </a:t>
            </a:r>
            <a:r>
              <a:rPr dirty="0" sz="2500" spc="-25">
                <a:latin typeface="Calibri"/>
                <a:cs typeface="Calibri"/>
              </a:rPr>
              <a:t>10</a:t>
            </a:r>
            <a:r>
              <a:rPr dirty="0" sz="2500" spc="-25">
                <a:latin typeface="Malgun Gothic"/>
                <a:cs typeface="Malgun Gothic"/>
              </a:rPr>
              <a:t>년간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35">
                <a:latin typeface="Malgun Gothic"/>
                <a:cs typeface="Malgun Gothic"/>
              </a:rPr>
              <a:t>산불은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35">
                <a:latin typeface="Malgun Gothic"/>
                <a:cs typeface="Malgun Gothic"/>
              </a:rPr>
              <a:t>대부분</a:t>
            </a:r>
            <a:r>
              <a:rPr dirty="0" sz="2500" spc="-290">
                <a:latin typeface="Malgun Gothic"/>
                <a:cs typeface="Malgun Gothic"/>
              </a:rPr>
              <a:t> </a:t>
            </a:r>
            <a:r>
              <a:rPr dirty="0" sz="2500" spc="-20">
                <a:latin typeface="Calibri"/>
                <a:cs typeface="Calibri"/>
              </a:rPr>
              <a:t>1~3</a:t>
            </a:r>
            <a:r>
              <a:rPr dirty="0" sz="2500" spc="-20">
                <a:latin typeface="Malgun Gothic"/>
                <a:cs typeface="Malgun Gothic"/>
              </a:rPr>
              <a:t>시간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35">
                <a:latin typeface="Malgun Gothic"/>
                <a:cs typeface="Malgun Gothic"/>
              </a:rPr>
              <a:t>만에</a:t>
            </a:r>
            <a:r>
              <a:rPr dirty="0" sz="2500" spc="-295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진화가</a:t>
            </a:r>
            <a:r>
              <a:rPr dirty="0" sz="2500" spc="-300">
                <a:latin typeface="Malgun Gothic"/>
                <a:cs typeface="Malgun Gothic"/>
              </a:rPr>
              <a:t> </a:t>
            </a:r>
            <a:r>
              <a:rPr dirty="0" sz="2500" spc="-25">
                <a:latin typeface="Malgun Gothic"/>
                <a:cs typeface="Malgun Gothic"/>
              </a:rPr>
              <a:t>됐다</a:t>
            </a:r>
            <a:r>
              <a:rPr dirty="0" sz="2500" spc="-25">
                <a:latin typeface="Calibri"/>
                <a:cs typeface="Calibri"/>
              </a:rPr>
              <a:t>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3600" y="5803391"/>
            <a:ext cx="3352800" cy="38999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544246" y="722566"/>
            <a:ext cx="11327765" cy="8982075"/>
            <a:chOff x="6544246" y="722566"/>
            <a:chExt cx="11327765" cy="8982075"/>
          </a:xfrm>
        </p:grpSpPr>
        <p:sp>
          <p:nvSpPr>
            <p:cNvPr id="3" name="object 3" descr=""/>
            <p:cNvSpPr/>
            <p:nvPr/>
          </p:nvSpPr>
          <p:spPr>
            <a:xfrm>
              <a:off x="6558533" y="736854"/>
              <a:ext cx="11299190" cy="8953500"/>
            </a:xfrm>
            <a:custGeom>
              <a:avLst/>
              <a:gdLst/>
              <a:ahLst/>
              <a:cxnLst/>
              <a:rect l="l" t="t" r="r" b="b"/>
              <a:pathLst>
                <a:path w="11299190" h="8953500">
                  <a:moveTo>
                    <a:pt x="10984357" y="0"/>
                  </a:moveTo>
                  <a:lnTo>
                    <a:pt x="314579" y="0"/>
                  </a:lnTo>
                  <a:lnTo>
                    <a:pt x="268093" y="3410"/>
                  </a:lnTo>
                  <a:lnTo>
                    <a:pt x="223724" y="13319"/>
                  </a:lnTo>
                  <a:lnTo>
                    <a:pt x="181960" y="29237"/>
                  </a:lnTo>
                  <a:lnTo>
                    <a:pt x="143287" y="50680"/>
                  </a:lnTo>
                  <a:lnTo>
                    <a:pt x="108192" y="77161"/>
                  </a:lnTo>
                  <a:lnTo>
                    <a:pt x="77161" y="108192"/>
                  </a:lnTo>
                  <a:lnTo>
                    <a:pt x="50680" y="143287"/>
                  </a:lnTo>
                  <a:lnTo>
                    <a:pt x="29237" y="181960"/>
                  </a:lnTo>
                  <a:lnTo>
                    <a:pt x="13319" y="223724"/>
                  </a:lnTo>
                  <a:lnTo>
                    <a:pt x="3410" y="268093"/>
                  </a:lnTo>
                  <a:lnTo>
                    <a:pt x="0" y="314578"/>
                  </a:lnTo>
                  <a:lnTo>
                    <a:pt x="0" y="8638870"/>
                  </a:lnTo>
                  <a:lnTo>
                    <a:pt x="3410" y="8685363"/>
                  </a:lnTo>
                  <a:lnTo>
                    <a:pt x="13319" y="8729738"/>
                  </a:lnTo>
                  <a:lnTo>
                    <a:pt x="29237" y="8771508"/>
                  </a:lnTo>
                  <a:lnTo>
                    <a:pt x="50680" y="8810187"/>
                  </a:lnTo>
                  <a:lnTo>
                    <a:pt x="77161" y="8845288"/>
                  </a:lnTo>
                  <a:lnTo>
                    <a:pt x="108192" y="8876325"/>
                  </a:lnTo>
                  <a:lnTo>
                    <a:pt x="143287" y="8902810"/>
                  </a:lnTo>
                  <a:lnTo>
                    <a:pt x="181960" y="8924256"/>
                  </a:lnTo>
                  <a:lnTo>
                    <a:pt x="223724" y="8940178"/>
                  </a:lnTo>
                  <a:lnTo>
                    <a:pt x="268093" y="8950088"/>
                  </a:lnTo>
                  <a:lnTo>
                    <a:pt x="314579" y="8953500"/>
                  </a:lnTo>
                  <a:lnTo>
                    <a:pt x="10984357" y="8953500"/>
                  </a:lnTo>
                  <a:lnTo>
                    <a:pt x="11030842" y="8950088"/>
                  </a:lnTo>
                  <a:lnTo>
                    <a:pt x="11075211" y="8940178"/>
                  </a:lnTo>
                  <a:lnTo>
                    <a:pt x="11116975" y="8924256"/>
                  </a:lnTo>
                  <a:lnTo>
                    <a:pt x="11155648" y="8902810"/>
                  </a:lnTo>
                  <a:lnTo>
                    <a:pt x="11190743" y="8876325"/>
                  </a:lnTo>
                  <a:lnTo>
                    <a:pt x="11221774" y="8845288"/>
                  </a:lnTo>
                  <a:lnTo>
                    <a:pt x="11248255" y="8810187"/>
                  </a:lnTo>
                  <a:lnTo>
                    <a:pt x="11269698" y="8771508"/>
                  </a:lnTo>
                  <a:lnTo>
                    <a:pt x="11285616" y="8729738"/>
                  </a:lnTo>
                  <a:lnTo>
                    <a:pt x="11295525" y="8685363"/>
                  </a:lnTo>
                  <a:lnTo>
                    <a:pt x="11298936" y="8638870"/>
                  </a:lnTo>
                  <a:lnTo>
                    <a:pt x="11298936" y="314578"/>
                  </a:lnTo>
                  <a:lnTo>
                    <a:pt x="11295525" y="268093"/>
                  </a:lnTo>
                  <a:lnTo>
                    <a:pt x="11285616" y="223724"/>
                  </a:lnTo>
                  <a:lnTo>
                    <a:pt x="11269698" y="181960"/>
                  </a:lnTo>
                  <a:lnTo>
                    <a:pt x="11248255" y="143287"/>
                  </a:lnTo>
                  <a:lnTo>
                    <a:pt x="11221774" y="108192"/>
                  </a:lnTo>
                  <a:lnTo>
                    <a:pt x="11190743" y="77161"/>
                  </a:lnTo>
                  <a:lnTo>
                    <a:pt x="11155648" y="50680"/>
                  </a:lnTo>
                  <a:lnTo>
                    <a:pt x="11116975" y="29237"/>
                  </a:lnTo>
                  <a:lnTo>
                    <a:pt x="11075211" y="13319"/>
                  </a:lnTo>
                  <a:lnTo>
                    <a:pt x="11030842" y="3410"/>
                  </a:lnTo>
                  <a:lnTo>
                    <a:pt x="109843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558533" y="736854"/>
              <a:ext cx="11299190" cy="8953500"/>
            </a:xfrm>
            <a:custGeom>
              <a:avLst/>
              <a:gdLst/>
              <a:ahLst/>
              <a:cxnLst/>
              <a:rect l="l" t="t" r="r" b="b"/>
              <a:pathLst>
                <a:path w="11299190" h="8953500">
                  <a:moveTo>
                    <a:pt x="0" y="314578"/>
                  </a:moveTo>
                  <a:lnTo>
                    <a:pt x="3410" y="268093"/>
                  </a:lnTo>
                  <a:lnTo>
                    <a:pt x="13319" y="223724"/>
                  </a:lnTo>
                  <a:lnTo>
                    <a:pt x="29237" y="181960"/>
                  </a:lnTo>
                  <a:lnTo>
                    <a:pt x="50680" y="143287"/>
                  </a:lnTo>
                  <a:lnTo>
                    <a:pt x="77161" y="108192"/>
                  </a:lnTo>
                  <a:lnTo>
                    <a:pt x="108192" y="77161"/>
                  </a:lnTo>
                  <a:lnTo>
                    <a:pt x="143287" y="50680"/>
                  </a:lnTo>
                  <a:lnTo>
                    <a:pt x="181960" y="29237"/>
                  </a:lnTo>
                  <a:lnTo>
                    <a:pt x="223724" y="13319"/>
                  </a:lnTo>
                  <a:lnTo>
                    <a:pt x="268093" y="3410"/>
                  </a:lnTo>
                  <a:lnTo>
                    <a:pt x="314579" y="0"/>
                  </a:lnTo>
                  <a:lnTo>
                    <a:pt x="10984357" y="0"/>
                  </a:lnTo>
                  <a:lnTo>
                    <a:pt x="11030842" y="3410"/>
                  </a:lnTo>
                  <a:lnTo>
                    <a:pt x="11075211" y="13319"/>
                  </a:lnTo>
                  <a:lnTo>
                    <a:pt x="11116975" y="29237"/>
                  </a:lnTo>
                  <a:lnTo>
                    <a:pt x="11155648" y="50680"/>
                  </a:lnTo>
                  <a:lnTo>
                    <a:pt x="11190743" y="77161"/>
                  </a:lnTo>
                  <a:lnTo>
                    <a:pt x="11221774" y="108192"/>
                  </a:lnTo>
                  <a:lnTo>
                    <a:pt x="11248255" y="143287"/>
                  </a:lnTo>
                  <a:lnTo>
                    <a:pt x="11269698" y="181960"/>
                  </a:lnTo>
                  <a:lnTo>
                    <a:pt x="11285616" y="223724"/>
                  </a:lnTo>
                  <a:lnTo>
                    <a:pt x="11295525" y="268093"/>
                  </a:lnTo>
                  <a:lnTo>
                    <a:pt x="11298936" y="314578"/>
                  </a:lnTo>
                  <a:lnTo>
                    <a:pt x="11298936" y="8638870"/>
                  </a:lnTo>
                  <a:lnTo>
                    <a:pt x="11295525" y="8685363"/>
                  </a:lnTo>
                  <a:lnTo>
                    <a:pt x="11285616" y="8729738"/>
                  </a:lnTo>
                  <a:lnTo>
                    <a:pt x="11269698" y="8771508"/>
                  </a:lnTo>
                  <a:lnTo>
                    <a:pt x="11248255" y="8810187"/>
                  </a:lnTo>
                  <a:lnTo>
                    <a:pt x="11221774" y="8845288"/>
                  </a:lnTo>
                  <a:lnTo>
                    <a:pt x="11190743" y="8876325"/>
                  </a:lnTo>
                  <a:lnTo>
                    <a:pt x="11155648" y="8902810"/>
                  </a:lnTo>
                  <a:lnTo>
                    <a:pt x="11116975" y="8924256"/>
                  </a:lnTo>
                  <a:lnTo>
                    <a:pt x="11075211" y="8940178"/>
                  </a:lnTo>
                  <a:lnTo>
                    <a:pt x="11030842" y="8950088"/>
                  </a:lnTo>
                  <a:lnTo>
                    <a:pt x="10984357" y="8953500"/>
                  </a:lnTo>
                  <a:lnTo>
                    <a:pt x="314579" y="8953500"/>
                  </a:lnTo>
                  <a:lnTo>
                    <a:pt x="268093" y="8950088"/>
                  </a:lnTo>
                  <a:lnTo>
                    <a:pt x="223724" y="8940178"/>
                  </a:lnTo>
                  <a:lnTo>
                    <a:pt x="181960" y="8924256"/>
                  </a:lnTo>
                  <a:lnTo>
                    <a:pt x="143287" y="8902810"/>
                  </a:lnTo>
                  <a:lnTo>
                    <a:pt x="108192" y="8876325"/>
                  </a:lnTo>
                  <a:lnTo>
                    <a:pt x="77161" y="8845288"/>
                  </a:lnTo>
                  <a:lnTo>
                    <a:pt x="50680" y="8810187"/>
                  </a:lnTo>
                  <a:lnTo>
                    <a:pt x="29237" y="8771508"/>
                  </a:lnTo>
                  <a:lnTo>
                    <a:pt x="13319" y="8729738"/>
                  </a:lnTo>
                  <a:lnTo>
                    <a:pt x="3410" y="8685363"/>
                  </a:lnTo>
                  <a:lnTo>
                    <a:pt x="0" y="8638870"/>
                  </a:lnTo>
                  <a:lnTo>
                    <a:pt x="0" y="314578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571500" y="736091"/>
            <a:ext cx="5613400" cy="8953500"/>
            <a:chOff x="571500" y="736091"/>
            <a:chExt cx="5613400" cy="895350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736091"/>
              <a:ext cx="5612892" cy="89535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4100" y="1854708"/>
              <a:ext cx="2095500" cy="49530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07.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73453" y="3034767"/>
            <a:ext cx="3785235" cy="3413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270">
              <a:lnSpc>
                <a:spcPct val="113999"/>
              </a:lnSpc>
              <a:spcBef>
                <a:spcPts val="100"/>
              </a:spcBef>
            </a:pPr>
            <a:r>
              <a:rPr dirty="0" sz="6500" spc="-25">
                <a:solidFill>
                  <a:srgbClr val="E85B3E"/>
                </a:solidFill>
                <a:latin typeface="Malgun Gothic"/>
                <a:cs typeface="Malgun Gothic"/>
              </a:rPr>
              <a:t>우리도 </a:t>
            </a:r>
            <a:r>
              <a:rPr dirty="0" sz="6500" b="1">
                <a:solidFill>
                  <a:srgbClr val="E85B3E"/>
                </a:solidFill>
                <a:latin typeface="Malgun Gothic"/>
                <a:cs typeface="Malgun Gothic"/>
              </a:rPr>
              <a:t>예방</a:t>
            </a:r>
            <a:r>
              <a:rPr dirty="0" sz="6500">
                <a:solidFill>
                  <a:srgbClr val="E85B3E"/>
                </a:solidFill>
                <a:latin typeface="Malgun Gothic"/>
                <a:cs typeface="Malgun Gothic"/>
              </a:rPr>
              <a:t>할</a:t>
            </a:r>
            <a:r>
              <a:rPr dirty="0" sz="6500" spc="-825">
                <a:solidFill>
                  <a:srgbClr val="E85B3E"/>
                </a:solidFill>
                <a:latin typeface="Malgun Gothic"/>
                <a:cs typeface="Malgun Gothic"/>
              </a:rPr>
              <a:t> </a:t>
            </a:r>
            <a:r>
              <a:rPr dirty="0" sz="6500" spc="-50">
                <a:solidFill>
                  <a:srgbClr val="E85B3E"/>
                </a:solidFill>
                <a:latin typeface="Malgun Gothic"/>
                <a:cs typeface="Malgun Gothic"/>
              </a:rPr>
              <a:t>수 </a:t>
            </a:r>
            <a:r>
              <a:rPr dirty="0" sz="6500">
                <a:solidFill>
                  <a:srgbClr val="E85B3E"/>
                </a:solidFill>
                <a:latin typeface="Malgun Gothic"/>
                <a:cs typeface="Malgun Gothic"/>
              </a:rPr>
              <a:t>있는</a:t>
            </a:r>
            <a:r>
              <a:rPr dirty="0" sz="6500" spc="-825">
                <a:solidFill>
                  <a:srgbClr val="E85B3E"/>
                </a:solidFill>
                <a:latin typeface="Malgun Gothic"/>
                <a:cs typeface="Malgun Gothic"/>
              </a:rPr>
              <a:t> </a:t>
            </a:r>
            <a:r>
              <a:rPr dirty="0" u="sng" sz="6500" spc="-2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Malgun Gothic"/>
                <a:cs typeface="Malgun Gothic"/>
              </a:rPr>
              <a:t>산불</a:t>
            </a:r>
            <a:r>
              <a:rPr dirty="0" u="sng" sz="6500" spc="-2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!</a:t>
            </a:r>
            <a:endParaRPr sz="65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74295" y="3896867"/>
            <a:ext cx="5128259" cy="144017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92583" y="2101595"/>
            <a:ext cx="5109972" cy="144017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57643" y="2101595"/>
            <a:ext cx="4759452" cy="144017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7643" y="3896867"/>
            <a:ext cx="4759452" cy="144017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33054" y="1409446"/>
            <a:ext cx="7298690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Calibri"/>
                <a:cs typeface="Calibri"/>
              </a:rPr>
              <a:t>“</a:t>
            </a:r>
            <a:r>
              <a:rPr dirty="0"/>
              <a:t>계절별</a:t>
            </a:r>
            <a:r>
              <a:rPr dirty="0">
                <a:latin typeface="Calibri"/>
                <a:cs typeface="Calibri"/>
              </a:rPr>
              <a:t>”</a:t>
            </a:r>
            <a:r>
              <a:rPr dirty="0" spc="-135">
                <a:latin typeface="Calibri"/>
                <a:cs typeface="Calibri"/>
              </a:rPr>
              <a:t> </a:t>
            </a:r>
            <a:r>
              <a:rPr dirty="0" spc="-25"/>
              <a:t>산불이</a:t>
            </a:r>
            <a:r>
              <a:rPr dirty="0" spc="-305"/>
              <a:t> </a:t>
            </a:r>
            <a:r>
              <a:rPr dirty="0" spc="-25"/>
              <a:t>가장</a:t>
            </a:r>
            <a:r>
              <a:rPr dirty="0" spc="-305"/>
              <a:t> </a:t>
            </a:r>
            <a:r>
              <a:rPr dirty="0" spc="-25"/>
              <a:t>많이</a:t>
            </a:r>
            <a:r>
              <a:rPr dirty="0" spc="-315"/>
              <a:t> </a:t>
            </a:r>
            <a:r>
              <a:rPr dirty="0" spc="-25"/>
              <a:t>발생한</a:t>
            </a:r>
            <a:r>
              <a:rPr dirty="0" spc="-305"/>
              <a:t> </a:t>
            </a:r>
            <a:r>
              <a:rPr dirty="0"/>
              <a:t>원인</a:t>
            </a:r>
            <a:r>
              <a:rPr dirty="0">
                <a:latin typeface="Calibri"/>
                <a:cs typeface="Calibri"/>
              </a:rPr>
              <a:t>?</a:t>
            </a:r>
            <a:r>
              <a:rPr dirty="0" spc="-15">
                <a:latin typeface="Calibri"/>
                <a:cs typeface="Calibri"/>
              </a:rPr>
              <a:t> </a:t>
            </a:r>
            <a:r>
              <a:rPr dirty="0" spc="-25">
                <a:solidFill>
                  <a:srgbClr val="FF0000"/>
                </a:solidFill>
              </a:rPr>
              <a:t>입산자</a:t>
            </a:r>
            <a:r>
              <a:rPr dirty="0" spc="-305">
                <a:solidFill>
                  <a:srgbClr val="FF0000"/>
                </a:solidFill>
              </a:rPr>
              <a:t> </a:t>
            </a:r>
            <a:r>
              <a:rPr dirty="0" spc="-25">
                <a:solidFill>
                  <a:srgbClr val="FF0000"/>
                </a:solidFill>
              </a:rPr>
              <a:t>실화</a:t>
            </a:r>
          </a:p>
        </p:txBody>
      </p:sp>
      <p:sp>
        <p:nvSpPr>
          <p:cNvPr id="16" name="object 16" descr=""/>
          <p:cNvSpPr/>
          <p:nvPr/>
        </p:nvSpPr>
        <p:spPr>
          <a:xfrm>
            <a:off x="11256264" y="5704332"/>
            <a:ext cx="1515110" cy="927100"/>
          </a:xfrm>
          <a:custGeom>
            <a:avLst/>
            <a:gdLst/>
            <a:ahLst/>
            <a:cxnLst/>
            <a:rect l="l" t="t" r="r" b="b"/>
            <a:pathLst>
              <a:path w="1515109" h="927100">
                <a:moveTo>
                  <a:pt x="1136141" y="0"/>
                </a:moveTo>
                <a:lnTo>
                  <a:pt x="378713" y="0"/>
                </a:lnTo>
                <a:lnTo>
                  <a:pt x="378713" y="28955"/>
                </a:lnTo>
                <a:lnTo>
                  <a:pt x="1136141" y="28955"/>
                </a:lnTo>
                <a:lnTo>
                  <a:pt x="1136141" y="0"/>
                </a:lnTo>
                <a:close/>
              </a:path>
              <a:path w="1515109" h="927100">
                <a:moveTo>
                  <a:pt x="1136141" y="57912"/>
                </a:moveTo>
                <a:lnTo>
                  <a:pt x="378713" y="57912"/>
                </a:lnTo>
                <a:lnTo>
                  <a:pt x="378713" y="115823"/>
                </a:lnTo>
                <a:lnTo>
                  <a:pt x="1136141" y="115823"/>
                </a:lnTo>
                <a:lnTo>
                  <a:pt x="1136141" y="57912"/>
                </a:lnTo>
                <a:close/>
              </a:path>
              <a:path w="1515109" h="927100">
                <a:moveTo>
                  <a:pt x="1514855" y="463295"/>
                </a:moveTo>
                <a:lnTo>
                  <a:pt x="0" y="463295"/>
                </a:lnTo>
                <a:lnTo>
                  <a:pt x="757427" y="926591"/>
                </a:lnTo>
                <a:lnTo>
                  <a:pt x="1514855" y="463295"/>
                </a:lnTo>
                <a:close/>
              </a:path>
              <a:path w="1515109" h="927100">
                <a:moveTo>
                  <a:pt x="1136141" y="144779"/>
                </a:moveTo>
                <a:lnTo>
                  <a:pt x="378713" y="144779"/>
                </a:lnTo>
                <a:lnTo>
                  <a:pt x="378713" y="463295"/>
                </a:lnTo>
                <a:lnTo>
                  <a:pt x="1136141" y="463295"/>
                </a:lnTo>
                <a:lnTo>
                  <a:pt x="1136141" y="144779"/>
                </a:lnTo>
                <a:close/>
              </a:path>
            </a:pathLst>
          </a:custGeom>
          <a:solidFill>
            <a:srgbClr val="000000">
              <a:alpha val="4117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7401559" y="7062343"/>
            <a:ext cx="9859010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0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35150" algn="l"/>
              </a:tabLst>
            </a:pPr>
            <a:r>
              <a:rPr dirty="0" sz="2000" b="1">
                <a:latin typeface="Malgun Gothic"/>
                <a:cs typeface="Malgun Gothic"/>
              </a:rPr>
              <a:t>지역별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취약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구역을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파악해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사전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대비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강화할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수</a:t>
            </a:r>
            <a:r>
              <a:rPr dirty="0" sz="2000" spc="-155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있음</a:t>
            </a:r>
            <a:endParaRPr sz="2000">
              <a:latin typeface="Malgun Gothic"/>
              <a:cs typeface="Malgun Gothic"/>
            </a:endParaRPr>
          </a:p>
          <a:p>
            <a:pPr marL="817244" indent="-286385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817244" algn="l"/>
              </a:tabLst>
            </a:pPr>
            <a:r>
              <a:rPr dirty="0" sz="2000" spc="-114" b="1">
                <a:latin typeface="Malgun Gothic"/>
                <a:cs typeface="Malgun Gothic"/>
              </a:rPr>
              <a:t>입산자</a:t>
            </a:r>
            <a:r>
              <a:rPr dirty="0" sz="2000" spc="-455" b="1">
                <a:latin typeface="Malgun Gothic"/>
                <a:cs typeface="Malgun Gothic"/>
              </a:rPr>
              <a:t> </a:t>
            </a:r>
            <a:r>
              <a:rPr dirty="0" sz="2000" spc="-80" b="1">
                <a:latin typeface="Malgun Gothic"/>
                <a:cs typeface="Malgun Gothic"/>
              </a:rPr>
              <a:t>실화</a:t>
            </a:r>
            <a:r>
              <a:rPr dirty="0" sz="2000" spc="-4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등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일상생활에서</a:t>
            </a:r>
            <a:r>
              <a:rPr dirty="0" sz="2000" spc="-17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조심하면</a:t>
            </a:r>
            <a:r>
              <a:rPr dirty="0" sz="2000" spc="-18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빈도를</a:t>
            </a:r>
            <a:r>
              <a:rPr dirty="0" sz="2000" spc="-17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줄일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수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있을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것으로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예상</a:t>
            </a:r>
            <a:endParaRPr sz="2000">
              <a:latin typeface="Malgun Gothic"/>
              <a:cs typeface="Malgun Gothic"/>
            </a:endParaRPr>
          </a:p>
          <a:p>
            <a:pPr marL="299085" indent="-286385">
              <a:lnSpc>
                <a:spcPct val="100000"/>
              </a:lnSpc>
              <a:spcBef>
                <a:spcPts val="240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000" b="1">
                <a:latin typeface="Malgun Gothic"/>
                <a:cs typeface="Malgun Gothic"/>
              </a:rPr>
              <a:t>봄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겨울에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조심</a:t>
            </a:r>
            <a:r>
              <a:rPr dirty="0" sz="2000" spc="-15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캠페인의</a:t>
            </a:r>
            <a:r>
              <a:rPr dirty="0" sz="2000" spc="-18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노출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빈도를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높여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사람들의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산불에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대한</a:t>
            </a:r>
            <a:r>
              <a:rPr dirty="0" sz="2000" spc="-160" b="1">
                <a:latin typeface="Malgun Gothic"/>
                <a:cs typeface="Malgun Gothic"/>
              </a:rPr>
              <a:t> </a:t>
            </a:r>
            <a:r>
              <a:rPr dirty="0" sz="2000" b="1">
                <a:latin typeface="Malgun Gothic"/>
                <a:cs typeface="Malgun Gothic"/>
              </a:rPr>
              <a:t>경각심</a:t>
            </a:r>
            <a:r>
              <a:rPr dirty="0" sz="2000" spc="-165" b="1">
                <a:latin typeface="Malgun Gothic"/>
                <a:cs typeface="Malgun Gothic"/>
              </a:rPr>
              <a:t> </a:t>
            </a:r>
            <a:r>
              <a:rPr dirty="0" sz="2000" spc="-25" b="1">
                <a:latin typeface="Malgun Gothic"/>
                <a:cs typeface="Malgun Gothic"/>
              </a:rPr>
              <a:t>깨우기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8712707"/>
            <a:ext cx="16878300" cy="92569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0" y="2476500"/>
            <a:ext cx="12813792" cy="477469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143000" y="3467100"/>
            <a:ext cx="3276600" cy="5029200"/>
            <a:chOff x="1143000" y="3467100"/>
            <a:chExt cx="3276600" cy="50292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7353300"/>
              <a:ext cx="2183892" cy="1143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1991" y="3467100"/>
              <a:ext cx="2197608" cy="50292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846070" y="8979509"/>
            <a:ext cx="205613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>
                <a:latin typeface="Arial"/>
                <a:cs typeface="Arial"/>
              </a:rPr>
              <a:t>2025.01.22.(</a:t>
            </a:r>
            <a:r>
              <a:rPr dirty="0" sz="2300" spc="-10">
                <a:latin typeface="Malgun Gothic"/>
                <a:cs typeface="Malgun Gothic"/>
              </a:rPr>
              <a:t>수</a:t>
            </a:r>
            <a:r>
              <a:rPr dirty="0" sz="2300" spc="-10">
                <a:latin typeface="Arial"/>
                <a:cs typeface="Arial"/>
              </a:rPr>
              <a:t>)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92596" y="8706611"/>
            <a:ext cx="25907" cy="92659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4051026" y="8979509"/>
            <a:ext cx="103124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Arial"/>
                <a:cs typeface="Arial"/>
              </a:rPr>
              <a:t>KDT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-</a:t>
            </a:r>
            <a:r>
              <a:rPr dirty="0" sz="2300" spc="-5">
                <a:latin typeface="Arial"/>
                <a:cs typeface="Arial"/>
              </a:rPr>
              <a:t> </a:t>
            </a:r>
            <a:r>
              <a:rPr dirty="0" sz="2300" spc="-50">
                <a:latin typeface="Arial"/>
                <a:cs typeface="Arial"/>
              </a:rPr>
              <a:t>7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239761" y="8978290"/>
            <a:ext cx="390017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Malgun Gothic"/>
                <a:cs typeface="Malgun Gothic"/>
              </a:rPr>
              <a:t>경북대학교</a:t>
            </a:r>
            <a:r>
              <a:rPr dirty="0" sz="2100" spc="-190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데이터융복합</a:t>
            </a:r>
            <a:r>
              <a:rPr dirty="0" sz="2100" spc="-18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연구원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19138" y="3877183"/>
            <a:ext cx="4651375" cy="1076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 spc="-10" b="0">
                <a:latin typeface="Malgun Gothic"/>
                <a:cs typeface="Malgun Gothic"/>
              </a:rPr>
              <a:t>감사합니다</a:t>
            </a:r>
            <a:r>
              <a:rPr dirty="0" sz="6900" spc="-10" b="0">
                <a:latin typeface="Arial"/>
                <a:cs typeface="Arial"/>
              </a:rPr>
              <a:t>!</a:t>
            </a:r>
            <a:endParaRPr sz="69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934836" y="6162294"/>
            <a:ext cx="64058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5">
                <a:solidFill>
                  <a:srgbClr val="585858"/>
                </a:solidFill>
                <a:latin typeface="Arial"/>
                <a:cs typeface="Arial"/>
              </a:rPr>
              <a:t>KDT-</a:t>
            </a:r>
            <a:r>
              <a:rPr dirty="0" sz="2200">
                <a:solidFill>
                  <a:srgbClr val="585858"/>
                </a:solidFill>
                <a:latin typeface="Arial"/>
                <a:cs typeface="Arial"/>
              </a:rPr>
              <a:t>7</a:t>
            </a:r>
            <a:r>
              <a:rPr dirty="0" sz="2200">
                <a:solidFill>
                  <a:srgbClr val="585858"/>
                </a:solidFill>
                <a:latin typeface="Malgun Gothic"/>
                <a:cs typeface="Malgun Gothic"/>
              </a:rPr>
              <a:t>기</a:t>
            </a:r>
            <a:r>
              <a:rPr dirty="0" sz="2200" spc="-155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0">
                <a:solidFill>
                  <a:srgbClr val="585858"/>
                </a:solidFill>
                <a:latin typeface="Malgun Gothic"/>
                <a:cs typeface="Malgun Gothic"/>
              </a:rPr>
              <a:t>분들</a:t>
            </a:r>
            <a:r>
              <a:rPr dirty="0" sz="2200" spc="-17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Malgun Gothic"/>
                <a:cs typeface="Malgun Gothic"/>
              </a:rPr>
              <a:t>모두</a:t>
            </a:r>
            <a:r>
              <a:rPr dirty="0" sz="2200" spc="-16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0">
                <a:solidFill>
                  <a:srgbClr val="585858"/>
                </a:solidFill>
                <a:latin typeface="Malgun Gothic"/>
                <a:cs typeface="Malgun Gothic"/>
              </a:rPr>
              <a:t>안전한</a:t>
            </a:r>
            <a:r>
              <a:rPr dirty="0" sz="2200" spc="-16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Malgun Gothic"/>
                <a:cs typeface="Malgun Gothic"/>
              </a:rPr>
              <a:t>하루</a:t>
            </a:r>
            <a:r>
              <a:rPr dirty="0" sz="2200" spc="-16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20">
                <a:solidFill>
                  <a:srgbClr val="585858"/>
                </a:solidFill>
                <a:latin typeface="Malgun Gothic"/>
                <a:cs typeface="Malgun Gothic"/>
              </a:rPr>
              <a:t>보내시길</a:t>
            </a:r>
            <a:r>
              <a:rPr dirty="0" sz="2200" spc="-160">
                <a:solidFill>
                  <a:srgbClr val="585858"/>
                </a:solidFill>
                <a:latin typeface="Malgun Gothic"/>
                <a:cs typeface="Malgun Gothic"/>
              </a:rPr>
              <a:t> </a:t>
            </a:r>
            <a:r>
              <a:rPr dirty="0" sz="2200" spc="-10">
                <a:solidFill>
                  <a:srgbClr val="585858"/>
                </a:solidFill>
                <a:latin typeface="Malgun Gothic"/>
                <a:cs typeface="Malgun Gothic"/>
              </a:rPr>
              <a:t>바랍니다</a:t>
            </a:r>
            <a:r>
              <a:rPr dirty="0" sz="2200" spc="-1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83211" y="8706611"/>
            <a:ext cx="24383" cy="926591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3194791" y="3403091"/>
            <a:ext cx="3378835" cy="5093335"/>
            <a:chOff x="13194791" y="3403091"/>
            <a:chExt cx="3378835" cy="509333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4791" y="3403091"/>
              <a:ext cx="3378707" cy="50932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4791" y="7353300"/>
              <a:ext cx="1004315" cy="1143000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21808" y="5817109"/>
            <a:ext cx="7632192" cy="11429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82000" y="1650492"/>
            <a:ext cx="15240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1500" y="736091"/>
            <a:ext cx="17068800" cy="8953500"/>
            <a:chOff x="571500" y="736091"/>
            <a:chExt cx="17068800" cy="895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736091"/>
              <a:ext cx="17068800" cy="257682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8291" y="1143000"/>
              <a:ext cx="2578607" cy="5905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" y="3555555"/>
              <a:ext cx="17068800" cy="61340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39610" y="1776222"/>
            <a:ext cx="5208905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b="0">
                <a:latin typeface="Malgun Gothic"/>
                <a:cs typeface="Malgun Gothic"/>
              </a:rPr>
              <a:t>활용한</a:t>
            </a:r>
            <a:r>
              <a:rPr dirty="0" sz="6500" spc="-500" b="0">
                <a:latin typeface="Malgun Gothic"/>
                <a:cs typeface="Malgun Gothic"/>
              </a:rPr>
              <a:t> </a:t>
            </a:r>
            <a:r>
              <a:rPr dirty="0" sz="6500" spc="-25" b="0">
                <a:latin typeface="Malgun Gothic"/>
                <a:cs typeface="Malgun Gothic"/>
              </a:rPr>
              <a:t>데이터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36407" y="1104900"/>
            <a:ext cx="2095500" cy="4953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8281161" y="1195527"/>
            <a:ext cx="11569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01.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94353" y="3944492"/>
            <a:ext cx="116471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"/>
                <a:cs typeface="Arial"/>
              </a:rPr>
              <a:t>2015 ~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2024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Malgun Gothic"/>
                <a:cs typeface="Malgun Gothic"/>
              </a:rPr>
              <a:t>산림청</a:t>
            </a:r>
            <a:r>
              <a:rPr dirty="0" sz="3600" spc="-260">
                <a:latin typeface="Malgun Gothic"/>
                <a:cs typeface="Malgun Gothic"/>
              </a:rPr>
              <a:t> </a:t>
            </a:r>
            <a:r>
              <a:rPr dirty="0" sz="3600">
                <a:latin typeface="Malgun Gothic"/>
                <a:cs typeface="Malgun Gothic"/>
              </a:rPr>
              <a:t>산불상황관제시스템</a:t>
            </a:r>
            <a:r>
              <a:rPr dirty="0" sz="3600" spc="-285">
                <a:latin typeface="Malgun Gothic"/>
                <a:cs typeface="Malgun Gothic"/>
              </a:rPr>
              <a:t> </a:t>
            </a:r>
            <a:r>
              <a:rPr dirty="0" sz="3600" spc="-10">
                <a:latin typeface="Malgun Gothic"/>
                <a:cs typeface="Malgun Gothic"/>
              </a:rPr>
              <a:t>산불통계데이터</a:t>
            </a:r>
            <a:endParaRPr sz="3600">
              <a:latin typeface="Malgun Gothic"/>
              <a:cs typeface="Malgun Gothic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130808" y="3898391"/>
            <a:ext cx="16040100" cy="4166870"/>
            <a:chOff x="1130808" y="3898391"/>
            <a:chExt cx="16040100" cy="416687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1300" y="3898391"/>
              <a:ext cx="647700" cy="7239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808" y="4953026"/>
              <a:ext cx="16040100" cy="2588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9100" y="6019799"/>
              <a:ext cx="2197607" cy="20452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3508" y="5219699"/>
              <a:ext cx="3047999" cy="140970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8331834" y="6669405"/>
            <a:ext cx="162560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5">
                <a:latin typeface="Malgun Gothic"/>
                <a:cs typeface="Malgun Gothic"/>
              </a:rPr>
              <a:t>데이터</a:t>
            </a:r>
            <a:endParaRPr sz="4200">
              <a:latin typeface="Malgun Gothic"/>
              <a:cs typeface="Malgun Gothic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320032" y="5745607"/>
            <a:ext cx="17754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Malgun Gothic"/>
                <a:cs typeface="Malgun Gothic"/>
              </a:rPr>
              <a:t>화재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발생</a:t>
            </a:r>
            <a:r>
              <a:rPr dirty="0" sz="2100" spc="-15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원인</a:t>
            </a:r>
            <a:endParaRPr sz="2100">
              <a:latin typeface="Malgun Gothic"/>
              <a:cs typeface="Malgun Gothic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59507" y="7188707"/>
            <a:ext cx="3047999" cy="140970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010280" y="7688960"/>
            <a:ext cx="11671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Malgun Gothic"/>
                <a:cs typeface="Malgun Gothic"/>
              </a:rPr>
              <a:t>피해</a:t>
            </a:r>
            <a:r>
              <a:rPr dirty="0" sz="2100" spc="-15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규모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917691" y="7505700"/>
            <a:ext cx="8434070" cy="1969135"/>
            <a:chOff x="5917691" y="7505700"/>
            <a:chExt cx="8434070" cy="1969135"/>
          </a:xfrm>
        </p:grpSpPr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7691" y="8065008"/>
              <a:ext cx="3048000" cy="14097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3507" y="7505700"/>
              <a:ext cx="3048000" cy="1409700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2065889" y="8031860"/>
            <a:ext cx="1701164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Malgun Gothic"/>
                <a:cs typeface="Malgun Gothic"/>
              </a:rPr>
              <a:t>날짜별</a:t>
            </a:r>
            <a:r>
              <a:rPr dirty="0" sz="2100" spc="-150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데이터</a:t>
            </a:r>
            <a:endParaRPr sz="2100">
              <a:latin typeface="Malgun Gothic"/>
              <a:cs typeface="Malgun Gothic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447029" y="5308091"/>
            <a:ext cx="10200005" cy="2753360"/>
            <a:chOff x="5447029" y="5308091"/>
            <a:chExt cx="10200005" cy="2753360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98908" y="5308091"/>
              <a:ext cx="3048000" cy="14097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9528" y="6017577"/>
              <a:ext cx="1225042" cy="71570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5371" y="6100875"/>
              <a:ext cx="2086355" cy="80309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56473" y="7646288"/>
              <a:ext cx="441451" cy="32842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47029" y="7236840"/>
              <a:ext cx="2644129" cy="56311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55732" y="7560077"/>
              <a:ext cx="957834" cy="500866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13065379" y="5585841"/>
            <a:ext cx="2117090" cy="766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6409" marR="5080" indent="-474345">
              <a:lnSpc>
                <a:spcPct val="115700"/>
              </a:lnSpc>
              <a:spcBef>
                <a:spcPts val="100"/>
              </a:spcBef>
            </a:pPr>
            <a:r>
              <a:rPr dirty="0" sz="2100">
                <a:latin typeface="Malgun Gothic"/>
                <a:cs typeface="Malgun Gothic"/>
              </a:rPr>
              <a:t>화재</a:t>
            </a:r>
            <a:r>
              <a:rPr dirty="0" sz="2100" spc="-155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발생</a:t>
            </a:r>
            <a:r>
              <a:rPr dirty="0" sz="2100" spc="-155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시간</a:t>
            </a:r>
            <a:r>
              <a:rPr dirty="0" sz="2100" spc="-150">
                <a:latin typeface="Malgun Gothic"/>
                <a:cs typeface="Malgun Gothic"/>
              </a:rPr>
              <a:t> </a:t>
            </a:r>
            <a:r>
              <a:rPr dirty="0" sz="2100" spc="-50">
                <a:latin typeface="Malgun Gothic"/>
                <a:cs typeface="Malgun Gothic"/>
              </a:rPr>
              <a:t>및 </a:t>
            </a:r>
            <a:r>
              <a:rPr dirty="0" sz="2100">
                <a:latin typeface="Malgun Gothic"/>
                <a:cs typeface="Malgun Gothic"/>
              </a:rPr>
              <a:t>진화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시간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515861" y="8603056"/>
            <a:ext cx="170053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Malgun Gothic"/>
                <a:cs typeface="Malgun Gothic"/>
              </a:rPr>
              <a:t>지역별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데이터</a:t>
            </a:r>
            <a:endParaRPr sz="21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62000"/>
            <a:ext cx="17068800" cy="25768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39610" y="1776222"/>
            <a:ext cx="5208905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b="0">
                <a:latin typeface="Malgun Gothic"/>
                <a:cs typeface="Malgun Gothic"/>
              </a:rPr>
              <a:t>활용한</a:t>
            </a:r>
            <a:r>
              <a:rPr dirty="0" sz="6500" spc="-500" b="0">
                <a:latin typeface="Malgun Gothic"/>
                <a:cs typeface="Malgun Gothic"/>
              </a:rPr>
              <a:t> </a:t>
            </a:r>
            <a:r>
              <a:rPr dirty="0" sz="6500" spc="-25" b="0">
                <a:latin typeface="Malgun Gothic"/>
                <a:cs typeface="Malgun Gothic"/>
              </a:rPr>
              <a:t>데이터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6407" y="1104900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281161" y="1195527"/>
            <a:ext cx="11569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01.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555491"/>
            <a:ext cx="10960608" cy="61340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746753" y="3946347"/>
            <a:ext cx="4398010" cy="560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latin typeface="Malgun Gothic"/>
                <a:cs typeface="Malgun Gothic"/>
              </a:rPr>
              <a:t>발생</a:t>
            </a:r>
            <a:r>
              <a:rPr dirty="0" sz="3500" spc="-270">
                <a:latin typeface="Malgun Gothic"/>
                <a:cs typeface="Malgun Gothic"/>
              </a:rPr>
              <a:t> </a:t>
            </a:r>
            <a:r>
              <a:rPr dirty="0" sz="3500">
                <a:latin typeface="Malgun Gothic"/>
                <a:cs typeface="Malgun Gothic"/>
              </a:rPr>
              <a:t>원인</a:t>
            </a:r>
            <a:r>
              <a:rPr dirty="0" sz="3500" spc="-280">
                <a:latin typeface="Malgun Gothic"/>
                <a:cs typeface="Malgun Gothic"/>
              </a:rPr>
              <a:t> </a:t>
            </a:r>
            <a:r>
              <a:rPr dirty="0" sz="3500">
                <a:latin typeface="Malgun Gothic"/>
                <a:cs typeface="Malgun Gothic"/>
              </a:rPr>
              <a:t>데이터</a:t>
            </a:r>
            <a:r>
              <a:rPr dirty="0" sz="3500" spc="-280">
                <a:latin typeface="Malgun Gothic"/>
                <a:cs typeface="Malgun Gothic"/>
              </a:rPr>
              <a:t> </a:t>
            </a:r>
            <a:r>
              <a:rPr dirty="0" sz="3500" spc="-25">
                <a:latin typeface="Malgun Gothic"/>
                <a:cs typeface="Malgun Gothic"/>
              </a:rPr>
              <a:t>수정</a:t>
            </a:r>
            <a:endParaRPr sz="3500">
              <a:latin typeface="Malgun Gothic"/>
              <a:cs typeface="Malgun Gothic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488692" y="3974591"/>
            <a:ext cx="2209800" cy="4445635"/>
            <a:chOff x="2488692" y="3974591"/>
            <a:chExt cx="2209800" cy="444563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5308" y="3974591"/>
              <a:ext cx="621792" cy="685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8692" y="5372099"/>
              <a:ext cx="2209800" cy="30480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6496" y="5169407"/>
              <a:ext cx="774192" cy="419100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1772900" y="3555491"/>
            <a:ext cx="5855335" cy="6134100"/>
            <a:chOff x="11772900" y="3555491"/>
            <a:chExt cx="5855335" cy="6134100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2900" y="3555491"/>
              <a:ext cx="5855208" cy="61340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04191" y="5676899"/>
              <a:ext cx="2388107" cy="35814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18008" y="5143499"/>
              <a:ext cx="774192" cy="41910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944495" y="8497080"/>
            <a:ext cx="1297940" cy="71437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530"/>
              </a:spcBef>
            </a:pPr>
            <a:r>
              <a:rPr dirty="0" sz="1900" spc="-20">
                <a:latin typeface="Malgun Gothic"/>
                <a:cs typeface="Malgun Gothic"/>
              </a:rPr>
              <a:t>발생</a:t>
            </a:r>
            <a:r>
              <a:rPr dirty="0" sz="1900" spc="-140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원인</a:t>
            </a:r>
            <a:endParaRPr sz="19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900" spc="-20">
                <a:latin typeface="Malgun Gothic"/>
                <a:cs typeface="Malgun Gothic"/>
              </a:rPr>
              <a:t>데이터</a:t>
            </a:r>
            <a:r>
              <a:rPr dirty="0" sz="1900" spc="-145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정보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21202" y="5196966"/>
            <a:ext cx="14605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200900" y="5111496"/>
            <a:ext cx="2209800" cy="3308985"/>
            <a:chOff x="7200900" y="5111496"/>
            <a:chExt cx="2209800" cy="3308985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0900" y="5372100"/>
              <a:ext cx="2209800" cy="30480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8704" y="5111496"/>
              <a:ext cx="774192" cy="419100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261606" y="8553068"/>
            <a:ext cx="208788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0">
                <a:latin typeface="Malgun Gothic"/>
                <a:cs typeface="Malgun Gothic"/>
              </a:rPr>
              <a:t>분류가</a:t>
            </a:r>
            <a:r>
              <a:rPr dirty="0" sz="1900" spc="-14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너무</a:t>
            </a:r>
            <a:r>
              <a:rPr dirty="0" sz="1900" spc="-135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다양함</a:t>
            </a:r>
            <a:endParaRPr sz="1900">
              <a:latin typeface="Malgun Gothic"/>
              <a:cs typeface="Malgun Gothic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233409" y="5158866"/>
            <a:ext cx="14605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3332079" y="5196966"/>
            <a:ext cx="14605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6800" y="4953000"/>
            <a:ext cx="9931908" cy="25908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12204192" y="4953000"/>
            <a:ext cx="5067300" cy="609600"/>
            <a:chOff x="12204192" y="4953000"/>
            <a:chExt cx="5067300" cy="609600"/>
          </a:xfrm>
        </p:grpSpPr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59100" y="5143500"/>
              <a:ext cx="774192" cy="4191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04192" y="4953000"/>
              <a:ext cx="5067300" cy="25908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15973806" y="5196966"/>
            <a:ext cx="14605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5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3027913" y="4060647"/>
            <a:ext cx="3387725" cy="560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500">
                <a:latin typeface="Malgun Gothic"/>
                <a:cs typeface="Malgun Gothic"/>
              </a:rPr>
              <a:t>결측치</a:t>
            </a:r>
            <a:r>
              <a:rPr dirty="0" sz="3500" spc="-275">
                <a:latin typeface="Malgun Gothic"/>
                <a:cs typeface="Malgun Gothic"/>
              </a:rPr>
              <a:t> </a:t>
            </a:r>
            <a:r>
              <a:rPr dirty="0" sz="3500" spc="-10">
                <a:latin typeface="Malgun Gothic"/>
                <a:cs typeface="Malgun Gothic"/>
              </a:rPr>
              <a:t>확인</a:t>
            </a:r>
            <a:r>
              <a:rPr dirty="0" sz="3500" spc="-10">
                <a:latin typeface="Arial"/>
                <a:cs typeface="Arial"/>
              </a:rPr>
              <a:t>/</a:t>
            </a:r>
            <a:r>
              <a:rPr dirty="0" sz="3500" spc="-10">
                <a:latin typeface="Malgun Gothic"/>
                <a:cs typeface="Malgun Gothic"/>
              </a:rPr>
              <a:t>처리</a:t>
            </a:r>
            <a:endParaRPr sz="3500">
              <a:latin typeface="Malgun Gothic"/>
              <a:cs typeface="Malgun Gothic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04192" y="4088891"/>
            <a:ext cx="623316" cy="68580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999208" y="1104900"/>
            <a:ext cx="1828800" cy="2235707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14875510" y="5722204"/>
            <a:ext cx="2329815" cy="2781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19000"/>
              </a:lnSpc>
              <a:spcBef>
                <a:spcPts val="105"/>
              </a:spcBef>
            </a:pPr>
            <a:r>
              <a:rPr dirty="0" sz="1900" spc="-20">
                <a:latin typeface="Malgun Gothic"/>
                <a:cs typeface="Malgun Gothic"/>
              </a:rPr>
              <a:t>지역별</a:t>
            </a:r>
            <a:r>
              <a:rPr dirty="0" sz="1900" spc="-145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데이터</a:t>
            </a:r>
            <a:r>
              <a:rPr dirty="0" sz="1900" spc="-140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분석은 </a:t>
            </a:r>
            <a:r>
              <a:rPr dirty="0" sz="1900" spc="-10">
                <a:latin typeface="Malgun Gothic"/>
                <a:cs typeface="Malgun Gothic"/>
              </a:rPr>
              <a:t>발생장소</a:t>
            </a:r>
            <a:r>
              <a:rPr dirty="0" sz="1900" spc="-10">
                <a:latin typeface="Arial"/>
                <a:cs typeface="Arial"/>
              </a:rPr>
              <a:t>_</a:t>
            </a:r>
            <a:r>
              <a:rPr dirty="0" sz="1900" spc="-10">
                <a:latin typeface="Malgun Gothic"/>
                <a:cs typeface="Malgun Gothic"/>
              </a:rPr>
              <a:t>시도를 </a:t>
            </a:r>
            <a:r>
              <a:rPr dirty="0" sz="1900" spc="-20">
                <a:latin typeface="Malgun Gothic"/>
                <a:cs typeface="Malgun Gothic"/>
              </a:rPr>
              <a:t>기준으로</a:t>
            </a:r>
            <a:r>
              <a:rPr dirty="0" sz="1900" spc="-130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했고</a:t>
            </a:r>
            <a:r>
              <a:rPr dirty="0" sz="1900" spc="-25">
                <a:latin typeface="Arial"/>
                <a:cs typeface="Arial"/>
              </a:rPr>
              <a:t>, </a:t>
            </a:r>
            <a:r>
              <a:rPr dirty="0" sz="1900" spc="-20">
                <a:latin typeface="Malgun Gothic"/>
                <a:cs typeface="Malgun Gothic"/>
              </a:rPr>
              <a:t>발생원인별</a:t>
            </a:r>
            <a:r>
              <a:rPr dirty="0" sz="1900" spc="-140">
                <a:latin typeface="Malgun Gothic"/>
                <a:cs typeface="Malgun Gothic"/>
              </a:rPr>
              <a:t> </a:t>
            </a:r>
            <a:r>
              <a:rPr dirty="0" sz="1900" spc="-10">
                <a:latin typeface="Malgun Gothic"/>
                <a:cs typeface="Malgun Gothic"/>
              </a:rPr>
              <a:t>분석</a:t>
            </a:r>
            <a:r>
              <a:rPr dirty="0" sz="1900" spc="-135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또한 </a:t>
            </a:r>
            <a:r>
              <a:rPr dirty="0" sz="1900" spc="-10">
                <a:latin typeface="Malgun Gothic"/>
                <a:cs typeface="Malgun Gothic"/>
              </a:rPr>
              <a:t>발생원인</a:t>
            </a:r>
            <a:r>
              <a:rPr dirty="0" sz="1900" spc="-10">
                <a:latin typeface="Arial"/>
                <a:cs typeface="Arial"/>
              </a:rPr>
              <a:t>_</a:t>
            </a:r>
            <a:r>
              <a:rPr dirty="0" sz="1900" spc="-10">
                <a:latin typeface="Malgun Gothic"/>
                <a:cs typeface="Malgun Gothic"/>
              </a:rPr>
              <a:t>구분 </a:t>
            </a:r>
            <a:r>
              <a:rPr dirty="0" sz="1900" spc="-20">
                <a:latin typeface="Malgun Gothic"/>
                <a:cs typeface="Malgun Gothic"/>
              </a:rPr>
              <a:t>데이터는</a:t>
            </a:r>
            <a:r>
              <a:rPr dirty="0" sz="1900" spc="-13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활용하지 </a:t>
            </a:r>
            <a:r>
              <a:rPr dirty="0" sz="1900" spc="-25">
                <a:latin typeface="Malgun Gothic"/>
                <a:cs typeface="Malgun Gothic"/>
              </a:rPr>
              <a:t>않았기에</a:t>
            </a:r>
            <a:r>
              <a:rPr dirty="0" sz="1900" spc="-13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결측치를 따로</a:t>
            </a:r>
            <a:r>
              <a:rPr dirty="0" sz="1900" spc="-140">
                <a:latin typeface="Malgun Gothic"/>
                <a:cs typeface="Malgun Gothic"/>
              </a:rPr>
              <a:t> </a:t>
            </a:r>
            <a:r>
              <a:rPr dirty="0" sz="1900" spc="-20">
                <a:latin typeface="Malgun Gothic"/>
                <a:cs typeface="Malgun Gothic"/>
              </a:rPr>
              <a:t>처리하지</a:t>
            </a:r>
            <a:r>
              <a:rPr dirty="0" sz="1900" spc="-114">
                <a:latin typeface="Malgun Gothic"/>
                <a:cs typeface="Malgun Gothic"/>
              </a:rPr>
              <a:t> </a:t>
            </a:r>
            <a:r>
              <a:rPr dirty="0" sz="1900" spc="-25">
                <a:latin typeface="Malgun Gothic"/>
                <a:cs typeface="Malgun Gothic"/>
              </a:rPr>
              <a:t>않음</a:t>
            </a:r>
            <a:endParaRPr sz="19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1500" y="736091"/>
            <a:ext cx="17068800" cy="8953500"/>
            <a:chOff x="571500" y="736091"/>
            <a:chExt cx="17068800" cy="895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736091"/>
              <a:ext cx="17068800" cy="257682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8291" y="1143000"/>
              <a:ext cx="2578607" cy="59055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" y="3555555"/>
              <a:ext cx="17068800" cy="61340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61328" y="1565910"/>
            <a:ext cx="6179820" cy="1016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b="0">
                <a:latin typeface="Malgun Gothic"/>
                <a:cs typeface="Malgun Gothic"/>
              </a:rPr>
              <a:t>데이터</a:t>
            </a:r>
            <a:r>
              <a:rPr dirty="0" sz="6500" spc="-825" b="0">
                <a:latin typeface="Malgun Gothic"/>
                <a:cs typeface="Malgun Gothic"/>
              </a:rPr>
              <a:t> </a:t>
            </a:r>
            <a:r>
              <a:rPr dirty="0" sz="6500" b="0">
                <a:latin typeface="Malgun Gothic"/>
                <a:cs typeface="Malgun Gothic"/>
              </a:rPr>
              <a:t>자료</a:t>
            </a:r>
            <a:r>
              <a:rPr dirty="0" sz="6500" spc="-819" b="0">
                <a:latin typeface="Malgun Gothic"/>
                <a:cs typeface="Malgun Gothic"/>
              </a:rPr>
              <a:t> </a:t>
            </a:r>
            <a:r>
              <a:rPr dirty="0" sz="6500" spc="-25" b="0">
                <a:latin typeface="Malgun Gothic"/>
                <a:cs typeface="Malgun Gothic"/>
              </a:rPr>
              <a:t>정리</a:t>
            </a:r>
            <a:endParaRPr sz="65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089652" y="3944492"/>
            <a:ext cx="797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Malgun Gothic"/>
                <a:cs typeface="Malgun Gothic"/>
              </a:rPr>
              <a:t>의미가</a:t>
            </a:r>
            <a:r>
              <a:rPr dirty="0" sz="3600" spc="-270">
                <a:latin typeface="Malgun Gothic"/>
                <a:cs typeface="Malgun Gothic"/>
              </a:rPr>
              <a:t> </a:t>
            </a:r>
            <a:r>
              <a:rPr dirty="0" sz="3600">
                <a:latin typeface="Malgun Gothic"/>
                <a:cs typeface="Malgun Gothic"/>
              </a:rPr>
              <a:t>같은</a:t>
            </a:r>
            <a:r>
              <a:rPr dirty="0" sz="3600" spc="-260">
                <a:latin typeface="Malgun Gothic"/>
                <a:cs typeface="Malgun Gothic"/>
              </a:rPr>
              <a:t> </a:t>
            </a:r>
            <a:r>
              <a:rPr dirty="0" sz="3600">
                <a:latin typeface="Malgun Gothic"/>
                <a:cs typeface="Malgun Gothic"/>
              </a:rPr>
              <a:t>원인은</a:t>
            </a:r>
            <a:r>
              <a:rPr dirty="0" sz="3600" spc="-275">
                <a:latin typeface="Malgun Gothic"/>
                <a:cs typeface="Malgun Gothic"/>
              </a:rPr>
              <a:t> </a:t>
            </a:r>
            <a:r>
              <a:rPr dirty="0" sz="3600">
                <a:latin typeface="Malgun Gothic"/>
                <a:cs typeface="Malgun Gothic"/>
              </a:rPr>
              <a:t>묶어서</a:t>
            </a:r>
            <a:r>
              <a:rPr dirty="0" sz="3600" spc="-270">
                <a:latin typeface="Malgun Gothic"/>
                <a:cs typeface="Malgun Gothic"/>
              </a:rPr>
              <a:t> </a:t>
            </a:r>
            <a:r>
              <a:rPr dirty="0" sz="3600">
                <a:latin typeface="Malgun Gothic"/>
                <a:cs typeface="Malgun Gothic"/>
              </a:rPr>
              <a:t>데이터</a:t>
            </a:r>
            <a:r>
              <a:rPr dirty="0" sz="3600" spc="-254">
                <a:latin typeface="Malgun Gothic"/>
                <a:cs typeface="Malgun Gothic"/>
              </a:rPr>
              <a:t> </a:t>
            </a:r>
            <a:r>
              <a:rPr dirty="0" sz="3600" spc="-25">
                <a:latin typeface="Malgun Gothic"/>
                <a:cs typeface="Malgun Gothic"/>
              </a:rPr>
              <a:t>분류</a:t>
            </a:r>
            <a:endParaRPr sz="3600">
              <a:latin typeface="Malgun Gothic"/>
              <a:cs typeface="Malgun Gothic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130808" y="963167"/>
            <a:ext cx="16040100" cy="4015740"/>
            <a:chOff x="1130808" y="963167"/>
            <a:chExt cx="16040100" cy="401574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8912" y="3860291"/>
              <a:ext cx="647700" cy="7239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808" y="4953026"/>
              <a:ext cx="16040100" cy="2588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3108" y="963167"/>
              <a:ext cx="2095500" cy="4953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9664445" y="5332221"/>
            <a:ext cx="398652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050" algn="l"/>
              </a:tabLst>
            </a:pPr>
            <a:r>
              <a:rPr dirty="0" sz="2100">
                <a:latin typeface="Malgun Gothic"/>
                <a:cs typeface="Malgun Gothic"/>
              </a:rPr>
              <a:t>하우스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화재</a:t>
            </a:r>
            <a:r>
              <a:rPr dirty="0" sz="2100" spc="-15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비화</a:t>
            </a:r>
            <a:r>
              <a:rPr dirty="0" sz="2100">
                <a:latin typeface="Malgun Gothic"/>
                <a:cs typeface="Malgun Gothic"/>
              </a:rPr>
              <a:t>	</a:t>
            </a:r>
            <a:r>
              <a:rPr dirty="0" sz="2100">
                <a:latin typeface="Calibri"/>
                <a:cs typeface="Calibri"/>
              </a:rPr>
              <a:t>=&gt;</a:t>
            </a:r>
            <a:r>
              <a:rPr dirty="0" sz="2100" spc="459">
                <a:latin typeface="Calibri"/>
                <a:cs typeface="Calibri"/>
              </a:rPr>
              <a:t> </a:t>
            </a:r>
            <a:r>
              <a:rPr dirty="0" sz="2100">
                <a:latin typeface="Malgun Gothic"/>
                <a:cs typeface="Malgun Gothic"/>
              </a:rPr>
              <a:t>사업장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실화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664445" y="6074790"/>
            <a:ext cx="423989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Malgun Gothic"/>
                <a:cs typeface="Malgun Gothic"/>
              </a:rPr>
              <a:t>컨테이너</a:t>
            </a:r>
            <a:r>
              <a:rPr dirty="0" sz="2100" spc="-160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화재</a:t>
            </a:r>
            <a:r>
              <a:rPr dirty="0" sz="2100" spc="-155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비화</a:t>
            </a:r>
            <a:r>
              <a:rPr dirty="0" sz="2100" spc="305">
                <a:latin typeface="Malgun Gothic"/>
                <a:cs typeface="Malgun Gothic"/>
              </a:rPr>
              <a:t> </a:t>
            </a:r>
            <a:r>
              <a:rPr dirty="0" sz="2100">
                <a:latin typeface="Calibri"/>
                <a:cs typeface="Calibri"/>
              </a:rPr>
              <a:t>=&gt;</a:t>
            </a:r>
            <a:r>
              <a:rPr dirty="0" sz="2100" spc="484">
                <a:latin typeface="Calibri"/>
                <a:cs typeface="Calibri"/>
              </a:rPr>
              <a:t> </a:t>
            </a:r>
            <a:r>
              <a:rPr dirty="0" sz="2100">
                <a:latin typeface="Malgun Gothic"/>
                <a:cs typeface="Malgun Gothic"/>
              </a:rPr>
              <a:t>건축물</a:t>
            </a:r>
            <a:r>
              <a:rPr dirty="0" sz="2100" spc="-160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비화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664445" y="6816979"/>
            <a:ext cx="391541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Malgun Gothic"/>
                <a:cs typeface="Malgun Gothic"/>
              </a:rPr>
              <a:t>입산자</a:t>
            </a:r>
            <a:r>
              <a:rPr dirty="0" sz="2100" spc="-260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실화</a:t>
            </a:r>
            <a:r>
              <a:rPr dirty="0" sz="2100" spc="-275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추정</a:t>
            </a:r>
            <a:r>
              <a:rPr dirty="0" sz="2100" spc="185">
                <a:latin typeface="Malgun Gothic"/>
                <a:cs typeface="Malgun Gothic"/>
              </a:rPr>
              <a:t> </a:t>
            </a:r>
            <a:r>
              <a:rPr dirty="0" sz="2100">
                <a:latin typeface="Calibri"/>
                <a:cs typeface="Calibri"/>
              </a:rPr>
              <a:t>=&gt;</a:t>
            </a:r>
            <a:r>
              <a:rPr dirty="0" sz="2100" spc="480">
                <a:latin typeface="Calibri"/>
                <a:cs typeface="Calibri"/>
              </a:rPr>
              <a:t> </a:t>
            </a:r>
            <a:r>
              <a:rPr dirty="0" sz="2100">
                <a:latin typeface="Malgun Gothic"/>
                <a:cs typeface="Malgun Gothic"/>
              </a:rPr>
              <a:t>입산자</a:t>
            </a:r>
            <a:r>
              <a:rPr dirty="0" sz="2100" spc="-27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실화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664445" y="7559167"/>
            <a:ext cx="35096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Malgun Gothic"/>
                <a:cs typeface="Malgun Gothic"/>
              </a:rPr>
              <a:t>조류퇴치탄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성능</a:t>
            </a:r>
            <a:r>
              <a:rPr dirty="0" sz="2100" spc="-160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시험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>
                <a:latin typeface="Calibri"/>
                <a:cs typeface="Calibri"/>
              </a:rPr>
              <a:t>=&gt;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기타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984119" y="5296280"/>
            <a:ext cx="33788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9720" algn="l"/>
              </a:tabLst>
            </a:pPr>
            <a:r>
              <a:rPr dirty="0" sz="2100">
                <a:latin typeface="Malgun Gothic"/>
                <a:cs typeface="Malgun Gothic"/>
              </a:rPr>
              <a:t>공사장</a:t>
            </a:r>
            <a:r>
              <a:rPr dirty="0" sz="2100" spc="-15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실화</a:t>
            </a:r>
            <a:r>
              <a:rPr dirty="0" sz="2100">
                <a:latin typeface="Malgun Gothic"/>
                <a:cs typeface="Malgun Gothic"/>
              </a:rPr>
              <a:t>	</a:t>
            </a:r>
            <a:r>
              <a:rPr dirty="0" sz="2100">
                <a:latin typeface="Calibri"/>
                <a:cs typeface="Calibri"/>
              </a:rPr>
              <a:t>=&gt;</a:t>
            </a:r>
            <a:r>
              <a:rPr dirty="0" sz="2100" spc="459">
                <a:latin typeface="Calibri"/>
                <a:cs typeface="Calibri"/>
              </a:rPr>
              <a:t> </a:t>
            </a:r>
            <a:r>
              <a:rPr dirty="0" sz="2100">
                <a:latin typeface="Malgun Gothic"/>
                <a:cs typeface="Malgun Gothic"/>
              </a:rPr>
              <a:t>사업장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실화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984119" y="6038850"/>
            <a:ext cx="25038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2025" algn="l"/>
              </a:tabLst>
            </a:pPr>
            <a:r>
              <a:rPr dirty="0" sz="2100" spc="-25">
                <a:latin typeface="Malgun Gothic"/>
                <a:cs typeface="Malgun Gothic"/>
              </a:rPr>
              <a:t>전봇대</a:t>
            </a:r>
            <a:r>
              <a:rPr dirty="0" sz="2100">
                <a:latin typeface="Malgun Gothic"/>
                <a:cs typeface="Malgun Gothic"/>
              </a:rPr>
              <a:t>	</a:t>
            </a:r>
            <a:r>
              <a:rPr dirty="0" sz="2100">
                <a:latin typeface="Calibri"/>
                <a:cs typeface="Calibri"/>
              </a:rPr>
              <a:t>=&gt;</a:t>
            </a:r>
            <a:r>
              <a:rPr dirty="0" sz="2100" spc="459">
                <a:latin typeface="Calibri"/>
                <a:cs typeface="Calibri"/>
              </a:rPr>
              <a:t> </a:t>
            </a:r>
            <a:r>
              <a:rPr dirty="0" sz="2100">
                <a:latin typeface="Malgun Gothic"/>
                <a:cs typeface="Malgun Gothic"/>
              </a:rPr>
              <a:t>전기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화재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984119" y="6781038"/>
            <a:ext cx="51663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65575" algn="l"/>
              </a:tabLst>
            </a:pPr>
            <a:r>
              <a:rPr dirty="0" sz="2100">
                <a:latin typeface="Malgun Gothic"/>
                <a:cs typeface="Malgun Gothic"/>
              </a:rPr>
              <a:t>어린이</a:t>
            </a:r>
            <a:r>
              <a:rPr dirty="0" sz="2100" spc="-160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불장난</a:t>
            </a:r>
            <a:r>
              <a:rPr dirty="0" sz="2100">
                <a:latin typeface="Calibri"/>
                <a:cs typeface="Calibri"/>
              </a:rPr>
              <a:t>,</a:t>
            </a:r>
            <a:r>
              <a:rPr dirty="0" sz="2100" spc="475">
                <a:latin typeface="Calibri"/>
                <a:cs typeface="Calibri"/>
              </a:rPr>
              <a:t> </a:t>
            </a:r>
            <a:r>
              <a:rPr dirty="0" sz="2100">
                <a:latin typeface="Malgun Gothic"/>
                <a:cs typeface="Malgun Gothic"/>
              </a:rPr>
              <a:t>초등학생</a:t>
            </a:r>
            <a:r>
              <a:rPr dirty="0" sz="2100" spc="-15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불장난</a:t>
            </a:r>
            <a:r>
              <a:rPr dirty="0" sz="2100">
                <a:latin typeface="Malgun Gothic"/>
                <a:cs typeface="Malgun Gothic"/>
              </a:rPr>
              <a:t>	</a:t>
            </a:r>
            <a:r>
              <a:rPr dirty="0" sz="2100">
                <a:latin typeface="Calibri"/>
                <a:cs typeface="Calibri"/>
              </a:rPr>
              <a:t>=&gt;</a:t>
            </a:r>
            <a:r>
              <a:rPr dirty="0" sz="2100" spc="450">
                <a:latin typeface="Calibri"/>
                <a:cs typeface="Calibri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불장난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984119" y="7523226"/>
            <a:ext cx="47078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8775" algn="l"/>
              </a:tabLst>
            </a:pPr>
            <a:r>
              <a:rPr dirty="0" sz="2100">
                <a:latin typeface="Malgun Gothic"/>
                <a:cs typeface="Malgun Gothic"/>
              </a:rPr>
              <a:t>주택</a:t>
            </a:r>
            <a:r>
              <a:rPr dirty="0" sz="2100" spc="-160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실화</a:t>
            </a:r>
            <a:r>
              <a:rPr dirty="0" sz="2100">
                <a:latin typeface="Calibri"/>
                <a:cs typeface="Calibri"/>
              </a:rPr>
              <a:t>,</a:t>
            </a:r>
            <a:r>
              <a:rPr dirty="0" sz="2100" spc="475">
                <a:latin typeface="Calibri"/>
                <a:cs typeface="Calibri"/>
              </a:rPr>
              <a:t> </a:t>
            </a:r>
            <a:r>
              <a:rPr dirty="0" sz="2100">
                <a:latin typeface="Malgun Gothic"/>
                <a:cs typeface="Malgun Gothic"/>
              </a:rPr>
              <a:t>건축물</a:t>
            </a:r>
            <a:r>
              <a:rPr dirty="0" sz="2100" spc="-160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실화</a:t>
            </a:r>
            <a:r>
              <a:rPr dirty="0" sz="2100">
                <a:latin typeface="Malgun Gothic"/>
                <a:cs typeface="Malgun Gothic"/>
              </a:rPr>
              <a:t>	</a:t>
            </a:r>
            <a:r>
              <a:rPr dirty="0" sz="2100">
                <a:latin typeface="Calibri"/>
                <a:cs typeface="Calibri"/>
              </a:rPr>
              <a:t>=&gt;</a:t>
            </a:r>
            <a:r>
              <a:rPr dirty="0" sz="2100" spc="459">
                <a:latin typeface="Calibri"/>
                <a:cs typeface="Calibri"/>
              </a:rPr>
              <a:t> </a:t>
            </a:r>
            <a:r>
              <a:rPr dirty="0" sz="2100">
                <a:latin typeface="Malgun Gothic"/>
                <a:cs typeface="Malgun Gothic"/>
              </a:rPr>
              <a:t>건축물</a:t>
            </a:r>
            <a:r>
              <a:rPr dirty="0" sz="2100" spc="-16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화재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984119" y="8265667"/>
            <a:ext cx="46037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16150" algn="l"/>
              </a:tabLst>
            </a:pPr>
            <a:r>
              <a:rPr dirty="0" sz="2100">
                <a:latin typeface="Malgun Gothic"/>
                <a:cs typeface="Malgun Gothic"/>
              </a:rPr>
              <a:t>화목보일러</a:t>
            </a:r>
            <a:r>
              <a:rPr dirty="0" sz="2100">
                <a:latin typeface="Calibri"/>
                <a:cs typeface="Calibri"/>
              </a:rPr>
              <a:t>,</a:t>
            </a:r>
            <a:r>
              <a:rPr dirty="0" sz="2100" spc="465">
                <a:latin typeface="Calibri"/>
                <a:cs typeface="Calibri"/>
              </a:rPr>
              <a:t> </a:t>
            </a:r>
            <a:r>
              <a:rPr dirty="0" sz="2100" spc="-35">
                <a:latin typeface="Malgun Gothic"/>
                <a:cs typeface="Malgun Gothic"/>
              </a:rPr>
              <a:t>난로</a:t>
            </a:r>
            <a:r>
              <a:rPr dirty="0" sz="2100">
                <a:latin typeface="Malgun Gothic"/>
                <a:cs typeface="Malgun Gothic"/>
              </a:rPr>
              <a:t>	</a:t>
            </a:r>
            <a:r>
              <a:rPr dirty="0" sz="2100">
                <a:latin typeface="Calibri"/>
                <a:cs typeface="Calibri"/>
              </a:rPr>
              <a:t>=&gt;</a:t>
            </a:r>
            <a:r>
              <a:rPr dirty="0" sz="2100" spc="450">
                <a:latin typeface="Calibri"/>
                <a:cs typeface="Calibri"/>
              </a:rPr>
              <a:t> </a:t>
            </a:r>
            <a:r>
              <a:rPr dirty="0" sz="2100">
                <a:latin typeface="Malgun Gothic"/>
                <a:cs typeface="Malgun Gothic"/>
              </a:rPr>
              <a:t>화기물</a:t>
            </a:r>
            <a:r>
              <a:rPr dirty="0" sz="2100" spc="-260">
                <a:latin typeface="Malgun Gothic"/>
                <a:cs typeface="Malgun Gothic"/>
              </a:rPr>
              <a:t> </a:t>
            </a:r>
            <a:r>
              <a:rPr dirty="0" sz="2100">
                <a:latin typeface="Malgun Gothic"/>
                <a:cs typeface="Malgun Gothic"/>
              </a:rPr>
              <a:t>취급</a:t>
            </a:r>
            <a:r>
              <a:rPr dirty="0" sz="2100" spc="-275">
                <a:latin typeface="Malgun Gothic"/>
                <a:cs typeface="Malgun Gothic"/>
              </a:rPr>
              <a:t> </a:t>
            </a:r>
            <a:r>
              <a:rPr dirty="0" sz="2100" spc="-25">
                <a:latin typeface="Malgun Gothic"/>
                <a:cs typeface="Malgun Gothic"/>
              </a:rPr>
              <a:t>실화</a:t>
            </a:r>
            <a:endParaRPr sz="2100">
              <a:latin typeface="Malgun Gothic"/>
              <a:cs typeface="Malgun Gothic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566784" y="1047369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01.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02.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1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지역별</a:t>
            </a:r>
            <a:r>
              <a:rPr dirty="0" spc="-305"/>
              <a:t> </a:t>
            </a:r>
            <a:r>
              <a:rPr dirty="0" spc="-25"/>
              <a:t>산불</a:t>
            </a:r>
            <a:r>
              <a:rPr dirty="0" spc="-315"/>
              <a:t> </a:t>
            </a:r>
            <a:r>
              <a:rPr dirty="0" spc="-25"/>
              <a:t>빈도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7225283" y="2130551"/>
            <a:ext cx="4328160" cy="3607435"/>
            <a:chOff x="7225283" y="2130551"/>
            <a:chExt cx="4328160" cy="360743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5283" y="2130551"/>
              <a:ext cx="4328159" cy="360730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0283189" y="2958845"/>
              <a:ext cx="1191895" cy="1066800"/>
            </a:xfrm>
            <a:custGeom>
              <a:avLst/>
              <a:gdLst/>
              <a:ahLst/>
              <a:cxnLst/>
              <a:rect l="l" t="t" r="r" b="b"/>
              <a:pathLst>
                <a:path w="1191895" h="1066800">
                  <a:moveTo>
                    <a:pt x="0" y="1066800"/>
                  </a:moveTo>
                  <a:lnTo>
                    <a:pt x="1191768" y="1066800"/>
                  </a:lnTo>
                  <a:lnTo>
                    <a:pt x="1191768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7225283" y="5942076"/>
            <a:ext cx="4328160" cy="3609340"/>
            <a:chOff x="7225283" y="5942076"/>
            <a:chExt cx="4328160" cy="360934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5283" y="5942076"/>
              <a:ext cx="4328160" cy="360883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0327385" y="6867906"/>
              <a:ext cx="1193800" cy="1066800"/>
            </a:xfrm>
            <a:custGeom>
              <a:avLst/>
              <a:gdLst/>
              <a:ahLst/>
              <a:cxnLst/>
              <a:rect l="l" t="t" r="r" b="b"/>
              <a:pathLst>
                <a:path w="1193800" h="1066800">
                  <a:moveTo>
                    <a:pt x="0" y="1066800"/>
                  </a:moveTo>
                  <a:lnTo>
                    <a:pt x="1193292" y="1066800"/>
                  </a:lnTo>
                  <a:lnTo>
                    <a:pt x="1193292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2353543" y="5942076"/>
            <a:ext cx="4328160" cy="3609340"/>
            <a:chOff x="12353543" y="5942076"/>
            <a:chExt cx="4328160" cy="3609340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3543" y="5942076"/>
              <a:ext cx="4328159" cy="360883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5420593" y="6669786"/>
              <a:ext cx="1191895" cy="1066800"/>
            </a:xfrm>
            <a:custGeom>
              <a:avLst/>
              <a:gdLst/>
              <a:ahLst/>
              <a:cxnLst/>
              <a:rect l="l" t="t" r="r" b="b"/>
              <a:pathLst>
                <a:path w="1191894" h="1066800">
                  <a:moveTo>
                    <a:pt x="0" y="1066799"/>
                  </a:moveTo>
                  <a:lnTo>
                    <a:pt x="1191767" y="1066799"/>
                  </a:lnTo>
                  <a:lnTo>
                    <a:pt x="1191767" y="0"/>
                  </a:lnTo>
                  <a:lnTo>
                    <a:pt x="0" y="0"/>
                  </a:lnTo>
                  <a:lnTo>
                    <a:pt x="0" y="1066799"/>
                  </a:lnTo>
                  <a:close/>
                </a:path>
              </a:pathLst>
            </a:custGeom>
            <a:ln w="2540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2353543" y="2130551"/>
            <a:ext cx="4328160" cy="3607435"/>
            <a:chOff x="12353543" y="2130551"/>
            <a:chExt cx="4328160" cy="3607435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3543" y="2130551"/>
              <a:ext cx="4328159" cy="360730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5231617" y="2730245"/>
              <a:ext cx="1191895" cy="1066800"/>
            </a:xfrm>
            <a:custGeom>
              <a:avLst/>
              <a:gdLst/>
              <a:ahLst/>
              <a:cxnLst/>
              <a:rect l="l" t="t" r="r" b="b"/>
              <a:pathLst>
                <a:path w="1191894" h="1066800">
                  <a:moveTo>
                    <a:pt x="0" y="1066800"/>
                  </a:moveTo>
                  <a:lnTo>
                    <a:pt x="1191767" y="1066800"/>
                  </a:lnTo>
                  <a:lnTo>
                    <a:pt x="1191767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174800" y="3600144"/>
            <a:ext cx="4383405" cy="3225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발생원인별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  <a:p>
            <a:pPr marL="1240790">
              <a:lnSpc>
                <a:spcPct val="100000"/>
              </a:lnSpc>
              <a:spcBef>
                <a:spcPts val="5010"/>
              </a:spcBef>
            </a:pPr>
            <a:r>
              <a:rPr dirty="0" sz="2000" b="1">
                <a:solidFill>
                  <a:srgbClr val="006FC0"/>
                </a:solidFill>
                <a:latin typeface="Malgun Gothic"/>
                <a:cs typeface="Malgun Gothic"/>
              </a:rPr>
              <a:t>상위</a:t>
            </a:r>
            <a:r>
              <a:rPr dirty="0" sz="2000" spc="-165" b="1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006FC0"/>
                </a:solidFill>
                <a:latin typeface="Arial"/>
                <a:cs typeface="Arial"/>
              </a:rPr>
              <a:t>10</a:t>
            </a:r>
            <a:r>
              <a:rPr dirty="0" sz="2000" b="1">
                <a:solidFill>
                  <a:srgbClr val="006FC0"/>
                </a:solidFill>
                <a:latin typeface="Malgun Gothic"/>
                <a:cs typeface="Malgun Gothic"/>
              </a:rPr>
              <a:t>개</a:t>
            </a:r>
            <a:r>
              <a:rPr dirty="0" sz="2000" spc="-165" b="1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2000" spc="-25" b="1">
                <a:solidFill>
                  <a:srgbClr val="006FC0"/>
                </a:solidFill>
                <a:latin typeface="Malgun Gothic"/>
                <a:cs typeface="Malgun Gothic"/>
              </a:rPr>
              <a:t>추출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02.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4800" y="3600144"/>
            <a:ext cx="4383405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발생원인별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1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지역별</a:t>
            </a:r>
            <a:r>
              <a:rPr dirty="0" spc="-305"/>
              <a:t> </a:t>
            </a:r>
            <a:r>
              <a:rPr dirty="0" spc="-25"/>
              <a:t>산불</a:t>
            </a:r>
            <a:r>
              <a:rPr dirty="0" spc="-315"/>
              <a:t> </a:t>
            </a:r>
            <a:r>
              <a:rPr dirty="0" spc="-25"/>
              <a:t>빈도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17607" y="5797296"/>
            <a:ext cx="4328159" cy="3608832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6990588" y="2054351"/>
            <a:ext cx="4328160" cy="3607435"/>
            <a:chOff x="6990588" y="2054351"/>
            <a:chExt cx="4328160" cy="3607435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0588" y="2054351"/>
              <a:ext cx="4328159" cy="360730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095738" y="2995421"/>
              <a:ext cx="1191895" cy="1066800"/>
            </a:xfrm>
            <a:custGeom>
              <a:avLst/>
              <a:gdLst/>
              <a:ahLst/>
              <a:cxnLst/>
              <a:rect l="l" t="t" r="r" b="b"/>
              <a:pathLst>
                <a:path w="1191895" h="1066800">
                  <a:moveTo>
                    <a:pt x="0" y="1066800"/>
                  </a:moveTo>
                  <a:lnTo>
                    <a:pt x="1191768" y="1066800"/>
                  </a:lnTo>
                  <a:lnTo>
                    <a:pt x="1191768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2405359" y="2048255"/>
            <a:ext cx="4328160" cy="3607435"/>
            <a:chOff x="12405359" y="2048255"/>
            <a:chExt cx="4328160" cy="3607435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05359" y="2048255"/>
              <a:ext cx="4328159" cy="360730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5483077" y="3004566"/>
              <a:ext cx="1191895" cy="1066800"/>
            </a:xfrm>
            <a:custGeom>
              <a:avLst/>
              <a:gdLst/>
              <a:ahLst/>
              <a:cxnLst/>
              <a:rect l="l" t="t" r="r" b="b"/>
              <a:pathLst>
                <a:path w="1191894" h="1066800">
                  <a:moveTo>
                    <a:pt x="0" y="1066800"/>
                  </a:moveTo>
                  <a:lnTo>
                    <a:pt x="1191767" y="1066800"/>
                  </a:lnTo>
                  <a:lnTo>
                    <a:pt x="1191767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2945618" y="6715506"/>
            <a:ext cx="1191895" cy="1066800"/>
          </a:xfrm>
          <a:prstGeom prst="rect">
            <a:avLst/>
          </a:prstGeom>
          <a:ln w="25400">
            <a:solidFill>
              <a:srgbClr val="943735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1270">
              <a:lnSpc>
                <a:spcPct val="100000"/>
              </a:lnSpc>
            </a:pP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736091"/>
            <a:ext cx="5612892" cy="895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708" y="736091"/>
            <a:ext cx="11201400" cy="89535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4100" y="1854707"/>
            <a:ext cx="2095500" cy="4953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81680" y="1945385"/>
            <a:ext cx="11569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Chapter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02.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2892" y="8141207"/>
            <a:ext cx="2971800" cy="154838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61988" y="1191767"/>
            <a:ext cx="940307" cy="4831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200" y="1776983"/>
            <a:ext cx="3639311" cy="4572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139178" y="1242821"/>
            <a:ext cx="173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0" b="1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연도별</a:t>
            </a:r>
            <a:r>
              <a:rPr dirty="0" spc="-305"/>
              <a:t> </a:t>
            </a:r>
            <a:r>
              <a:rPr dirty="0" spc="-25"/>
              <a:t>산불</a:t>
            </a:r>
            <a:r>
              <a:rPr dirty="0" spc="-315"/>
              <a:t> </a:t>
            </a:r>
            <a:r>
              <a:rPr dirty="0" spc="-25"/>
              <a:t>빈도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6644640" y="2100072"/>
            <a:ext cx="5217160" cy="3248025"/>
            <a:chOff x="6644640" y="2100072"/>
            <a:chExt cx="5217160" cy="3248025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4640" y="2100072"/>
              <a:ext cx="5216652" cy="324764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762750" y="5063489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0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2079223" y="2100072"/>
            <a:ext cx="5393690" cy="3240405"/>
            <a:chOff x="12079223" y="2100072"/>
            <a:chExt cx="5393690" cy="3240405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9223" y="2100072"/>
              <a:ext cx="5393435" cy="324002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2159233" y="5159501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1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6644640" y="5753100"/>
            <a:ext cx="5217160" cy="3248025"/>
            <a:chOff x="6644640" y="5753100"/>
            <a:chExt cx="5217160" cy="3248025"/>
          </a:xfrm>
        </p:grpSpPr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4640" y="5753100"/>
              <a:ext cx="5216652" cy="324764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691122" y="8910066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0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174800" y="3600144"/>
            <a:ext cx="4383405" cy="3225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13999"/>
              </a:lnSpc>
              <a:spcBef>
                <a:spcPts val="95"/>
              </a:spcBef>
            </a:pPr>
            <a:r>
              <a:rPr dirty="0" sz="6500" spc="-10">
                <a:solidFill>
                  <a:srgbClr val="E85B3E"/>
                </a:solidFill>
                <a:latin typeface="Malgun Gothic"/>
                <a:cs typeface="Malgun Gothic"/>
              </a:rPr>
              <a:t>발생원인별 </a:t>
            </a:r>
            <a:r>
              <a:rPr dirty="0" sz="6500">
                <a:latin typeface="Malgun Gothic"/>
                <a:cs typeface="Malgun Gothic"/>
              </a:rPr>
              <a:t>데이터</a:t>
            </a:r>
            <a:r>
              <a:rPr dirty="0" sz="6500" spc="-509">
                <a:latin typeface="Malgun Gothic"/>
                <a:cs typeface="Malgun Gothic"/>
              </a:rPr>
              <a:t> </a:t>
            </a:r>
            <a:r>
              <a:rPr dirty="0" sz="6500" spc="-25">
                <a:latin typeface="Malgun Gothic"/>
                <a:cs typeface="Malgun Gothic"/>
              </a:rPr>
              <a:t>분석</a:t>
            </a:r>
            <a:endParaRPr sz="6500">
              <a:latin typeface="Malgun Gothic"/>
              <a:cs typeface="Malgun Gothic"/>
            </a:endParaRPr>
          </a:p>
          <a:p>
            <a:pPr marL="1240790">
              <a:lnSpc>
                <a:spcPct val="100000"/>
              </a:lnSpc>
              <a:spcBef>
                <a:spcPts val="5010"/>
              </a:spcBef>
            </a:pPr>
            <a:r>
              <a:rPr dirty="0" sz="2000" b="1">
                <a:solidFill>
                  <a:srgbClr val="006FC0"/>
                </a:solidFill>
                <a:latin typeface="Malgun Gothic"/>
                <a:cs typeface="Malgun Gothic"/>
              </a:rPr>
              <a:t>상위</a:t>
            </a:r>
            <a:r>
              <a:rPr dirty="0" sz="2000" spc="-165" b="1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2000" b="1">
                <a:solidFill>
                  <a:srgbClr val="006FC0"/>
                </a:solidFill>
                <a:latin typeface="Arial"/>
                <a:cs typeface="Arial"/>
              </a:rPr>
              <a:t>10</a:t>
            </a:r>
            <a:r>
              <a:rPr dirty="0" sz="2000" b="1">
                <a:solidFill>
                  <a:srgbClr val="006FC0"/>
                </a:solidFill>
                <a:latin typeface="Malgun Gothic"/>
                <a:cs typeface="Malgun Gothic"/>
              </a:rPr>
              <a:t>개</a:t>
            </a:r>
            <a:r>
              <a:rPr dirty="0" sz="2000" spc="-165" b="1">
                <a:solidFill>
                  <a:srgbClr val="006FC0"/>
                </a:solidFill>
                <a:latin typeface="Malgun Gothic"/>
                <a:cs typeface="Malgun Gothic"/>
              </a:rPr>
              <a:t> </a:t>
            </a:r>
            <a:r>
              <a:rPr dirty="0" sz="2000" spc="-25" b="1">
                <a:solidFill>
                  <a:srgbClr val="006FC0"/>
                </a:solidFill>
                <a:latin typeface="Malgun Gothic"/>
                <a:cs typeface="Malgun Gothic"/>
              </a:rPr>
              <a:t>추출</a:t>
            </a:r>
            <a:endParaRPr sz="2000">
              <a:latin typeface="Malgun Gothic"/>
              <a:cs typeface="Malgun Gothic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2079223" y="5753100"/>
            <a:ext cx="5408930" cy="3248025"/>
            <a:chOff x="12079223" y="5753100"/>
            <a:chExt cx="5408930" cy="3248025"/>
          </a:xfrm>
        </p:grpSpPr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79223" y="5753100"/>
              <a:ext cx="5408676" cy="324764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2159233" y="8910066"/>
              <a:ext cx="1727835" cy="0"/>
            </a:xfrm>
            <a:custGeom>
              <a:avLst/>
              <a:gdLst/>
              <a:ahLst/>
              <a:cxnLst/>
              <a:rect l="l" t="t" r="r" b="b"/>
              <a:pathLst>
                <a:path w="1727834" h="0">
                  <a:moveTo>
                    <a:pt x="0" y="0"/>
                  </a:moveTo>
                  <a:lnTo>
                    <a:pt x="1727581" y="0"/>
                  </a:lnTo>
                </a:path>
              </a:pathLst>
            </a:custGeom>
            <a:ln w="38100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KDP38</dc:creator>
  <dc:title>PowerPoint 프레젠테이션</dc:title>
  <dcterms:created xsi:type="dcterms:W3CDTF">2025-05-06T14:25:48Z</dcterms:created>
  <dcterms:modified xsi:type="dcterms:W3CDTF">2025-05-06T14:25:48Z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2025-01-24T00:00:00Z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2025-05-06T00:00:00Z</vt:filetime>
  </property>
  <property fmtid="{D5CDD505-2E9C-101B-9397-08002B2CF9AE}" pid="5" name="Producer">
    <vt:lpwstr>Microsoft® PowerPoint® LTSC</vt:lpwstr>
  </property>
</Properties>
</file>